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Helvetica Neue"/>
      <p:regular r:id="rId73"/>
      <p:bold r:id="rId74"/>
      <p:italic r:id="rId75"/>
      <p:boldItalic r:id="rId76"/>
    </p:embeddedFont>
    <p:embeddedFont>
      <p:font typeface="Arial Black"/>
      <p:regular r:id="rId77"/>
    </p:embeddedFont>
    <p:embeddedFont>
      <p:font typeface="Helvetica Neue Light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936A0C-3AE2-4E2A-A9A4-E3AF88BD3836}">
  <a:tblStyle styleId="{11936A0C-3AE2-4E2A-A9A4-E3AF88BD38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Light-italic.fntdata"/><Relationship Id="rId81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HelveticaNeue-italic.fntdata"/><Relationship Id="rId30" Type="http://schemas.openxmlformats.org/officeDocument/2006/relationships/slide" Target="slides/slide24.xml"/><Relationship Id="rId74" Type="http://schemas.openxmlformats.org/officeDocument/2006/relationships/font" Target="fonts/HelveticaNeue-bold.fntdata"/><Relationship Id="rId33" Type="http://schemas.openxmlformats.org/officeDocument/2006/relationships/slide" Target="slides/slide27.xml"/><Relationship Id="rId77" Type="http://schemas.openxmlformats.org/officeDocument/2006/relationships/font" Target="fonts/ArialBlack-regular.fntdata"/><Relationship Id="rId32" Type="http://schemas.openxmlformats.org/officeDocument/2006/relationships/slide" Target="slides/slide26.xml"/><Relationship Id="rId76" Type="http://schemas.openxmlformats.org/officeDocument/2006/relationships/font" Target="fonts/HelveticaNeue-boldItalic.fntdata"/><Relationship Id="rId35" Type="http://schemas.openxmlformats.org/officeDocument/2006/relationships/slide" Target="slides/slide29.xml"/><Relationship Id="rId79" Type="http://schemas.openxmlformats.org/officeDocument/2006/relationships/font" Target="fonts/HelveticaNeueLight-bold.fntdata"/><Relationship Id="rId34" Type="http://schemas.openxmlformats.org/officeDocument/2006/relationships/slide" Target="slides/slide28.xml"/><Relationship Id="rId78" Type="http://schemas.openxmlformats.org/officeDocument/2006/relationships/font" Target="fonts/HelveticaNeueLight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7fccea60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17fccea60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397e6c93b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f397e6c93b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397e6c93b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f397e6c93b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f0f32a010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0f0f32a010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397e6c93b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f397e6c93b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97e6c93b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f397e6c93b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397e6c93b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f397e6c93b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397e6c93b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f397e6c93b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397e6c93b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f397e6c93b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397e6c93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397e6c93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397e6c93b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f397e6c93b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435f2508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e435f2508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397e6c93b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f397e6c93b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f0f32a010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0f0f32a010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397e6c93b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f397e6c93b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397e6c93b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f397e6c93b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97e6c93b_0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f397e6c93b_0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397e6c93b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f397e6c93b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97e6c93b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f397e6c93b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397e6c93b_0_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f397e6c93b_0_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c7f096a7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c7f096a7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33219dfd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e33219dfd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2e8b98cb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e2e8b98cb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3bcb368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e3bcb368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3bcb3688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e3bcb3688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2e8b98cb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2e8b98cb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3bcb368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3bcb368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435f25081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435f25081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e435f2508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e435f2508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87f7e5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87f7e5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435f2508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435f2508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0f0f32a01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0f0f32a01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3538d7a0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3538d7a0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7f096a7e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ec7f096a7e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d1ef1e7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ed1ef1e7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33219dfd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33219dfd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Nodes are used because there are different needs for hardware - some basic functionality, some very intensive functionality</a:t>
            </a:r>
            <a:endParaRPr sz="1800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e2e8b98cb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e2e8b98cb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Nodes are used because there are different needs for hardware - some basic functionality, some very intensive functionality</a:t>
            </a:r>
            <a:endParaRPr sz="1800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3f5ce9a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e3f5ce9a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4c6dc19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4c6dc19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e33219df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e33219df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e3f5ce9a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e3f5ce9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4c6dc19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4c6dc19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e3bcb3688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e3bcb3688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ed1ef1e7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ed1ef1e7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397e6c93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f397e6c93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3bcb3688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3bcb3688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analogy** describing a batch job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interactive jobs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397e6c93b_0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user you want to a) submit a job (analysis to run) then, eventually b) get the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 things can be broken down into 3 main parts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 management service that help distribute job loads because this is a shared resource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Hardware to actually perform the computation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Storage for software, system information, your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f397e6c93b_0_6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f397e6c93b_0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user you want to a) submit a job (analysis to run) then, eventually b) get the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 things can be broken down into 3 main parts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 management service that help distribute job loads because this is a shared resource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Hardware to actually perform the computation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Storage for software, system information, your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f397e6c93b_0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e33219dfd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e33219dfd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e3bcb3688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e3bcb3688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4c6dc19e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e4c6dc19e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e3538d7a0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e3538d7a0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f87f7e5ad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f87f7e5ad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f87f7e5ad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f87f7e5a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f87f7e5ad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f87f7e5a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97e6c93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f397e6c93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e4c6dc19e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e4c6dc19e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4c6dc19e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e4c6dc19e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4c6dc19e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e4c6dc19e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e4c6dc19e4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e4c6dc19e4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f397e6c93b_0_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f397e6c93b_0_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e2e8b98cb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e2e8b98cb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2e8b98cb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2e8b98cb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397e6c93b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f397e6c93b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397e6c93b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f397e6c93b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397e6c93b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f397e6c93b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010800" y="-1012931"/>
            <a:ext cx="3122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364491" y="3375561"/>
            <a:ext cx="84264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2787446" y="4721618"/>
            <a:ext cx="74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2531182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6119876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32560" l="0" r="0" t="0"/>
          <a:stretch/>
        </p:blipFill>
        <p:spPr>
          <a:xfrm>
            <a:off x="0" y="0"/>
            <a:ext cx="9156313" cy="337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3888" y="1293927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286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291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29841" y="1878806"/>
            <a:ext cx="3868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4629150" y="1878806"/>
            <a:ext cx="38874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ntitled.png" id="11" name="Google Shape;11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6970140" y="4641719"/>
            <a:ext cx="1888110" cy="33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 flipH="1" rot="10800000">
            <a:off x="342900" y="4561200"/>
            <a:ext cx="8458200" cy="1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761" y="4641719"/>
            <a:ext cx="1657826" cy="32987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c.colorado.edu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github.com/ResearchComputing/New_User_Seminar" TargetMode="External"/><Relationship Id="rId6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rcamp.rc.colorado.edu/accounts/account-request/create/organization" TargetMode="External"/><Relationship Id="rId4" Type="http://schemas.openxmlformats.org/officeDocument/2006/relationships/hyperlink" Target="https://www.acns.colostate.edu/hpc/summit-get-started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rcamp.rc.colorado.edu/accounts/account-request/create/organizatio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ondemand.rc.colorado.edu/" TargetMode="External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hyperlink" Target="mailto:username@login.rc.colorado.edu" TargetMode="External"/><Relationship Id="rId4" Type="http://schemas.openxmlformats.org/officeDocument/2006/relationships/hyperlink" Target="mailto:username@login.rc.colorado.edu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curc.readthedocs.io/" TargetMode="External"/><Relationship Id="rId4" Type="http://schemas.openxmlformats.org/officeDocument/2006/relationships/hyperlink" Target="https://www.colorado.edu/crdds/" TargetMode="External"/><Relationship Id="rId5" Type="http://schemas.openxmlformats.org/officeDocument/2006/relationships/hyperlink" Target="mailto:rc-help@colorado.edu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tinyurl.com/curc-survey1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32560" l="0" r="0" t="0"/>
          <a:stretch/>
        </p:blipFill>
        <p:spPr>
          <a:xfrm>
            <a:off x="0" y="0"/>
            <a:ext cx="9156313" cy="337556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ctrTitle"/>
          </p:nvPr>
        </p:nvSpPr>
        <p:spPr>
          <a:xfrm>
            <a:off x="350321" y="3411186"/>
            <a:ext cx="84759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Helvetica Neue Light"/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New User Seminar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High Performance Computing (HPC)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24"/>
          <p:cNvCxnSpPr>
            <a:stCxn id="212" idx="3"/>
            <a:endCxn id="213" idx="1"/>
          </p:cNvCxnSpPr>
          <p:nvPr/>
        </p:nvCxnSpPr>
        <p:spPr>
          <a:xfrm>
            <a:off x="3536600" y="2459625"/>
            <a:ext cx="2937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4"/>
          <p:cNvCxnSpPr>
            <a:stCxn id="215" idx="3"/>
            <a:endCxn id="216" idx="2"/>
          </p:cNvCxnSpPr>
          <p:nvPr/>
        </p:nvCxnSpPr>
        <p:spPr>
          <a:xfrm flipH="1" rot="10800000">
            <a:off x="3177400" y="2972250"/>
            <a:ext cx="918900" cy="4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4"/>
          <p:cNvCxnSpPr>
            <a:stCxn id="216" idx="3"/>
            <a:endCxn id="218" idx="1"/>
          </p:cNvCxnSpPr>
          <p:nvPr/>
        </p:nvCxnSpPr>
        <p:spPr>
          <a:xfrm flipH="1" rot="10800000">
            <a:off x="4334649" y="2267100"/>
            <a:ext cx="65850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4"/>
          <p:cNvCxnSpPr>
            <a:stCxn id="216" idx="2"/>
            <a:endCxn id="220" idx="1"/>
          </p:cNvCxnSpPr>
          <p:nvPr/>
        </p:nvCxnSpPr>
        <p:spPr>
          <a:xfrm>
            <a:off x="4096300" y="2972250"/>
            <a:ext cx="495900" cy="4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4"/>
          <p:cNvCxnSpPr>
            <a:endCxn id="222" idx="1"/>
          </p:cNvCxnSpPr>
          <p:nvPr/>
        </p:nvCxnSpPr>
        <p:spPr>
          <a:xfrm>
            <a:off x="5096525" y="3438075"/>
            <a:ext cx="966000" cy="3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4"/>
          <p:cNvCxnSpPr>
            <a:stCxn id="212" idx="2"/>
            <a:endCxn id="215" idx="0"/>
          </p:cNvCxnSpPr>
          <p:nvPr/>
        </p:nvCxnSpPr>
        <p:spPr>
          <a:xfrm flipH="1">
            <a:off x="2925312" y="2700050"/>
            <a:ext cx="359100" cy="4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4"/>
          <p:cNvCxnSpPr>
            <a:endCxn id="218" idx="1"/>
          </p:cNvCxnSpPr>
          <p:nvPr/>
        </p:nvCxnSpPr>
        <p:spPr>
          <a:xfrm flipH="1" rot="10800000">
            <a:off x="3536500" y="2266950"/>
            <a:ext cx="14565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4"/>
          <p:cNvCxnSpPr>
            <a:stCxn id="215" idx="3"/>
            <a:endCxn id="220" idx="1"/>
          </p:cNvCxnSpPr>
          <p:nvPr/>
        </p:nvCxnSpPr>
        <p:spPr>
          <a:xfrm>
            <a:off x="3177550" y="3417050"/>
            <a:ext cx="1414800" cy="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4"/>
          <p:cNvCxnSpPr>
            <a:endCxn id="218" idx="2"/>
          </p:cNvCxnSpPr>
          <p:nvPr/>
        </p:nvCxnSpPr>
        <p:spPr>
          <a:xfrm flipH="1" rot="10800000">
            <a:off x="4844387" y="2507375"/>
            <a:ext cx="4008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4"/>
          <p:cNvCxnSpPr>
            <a:stCxn id="216" idx="3"/>
            <a:endCxn id="220" idx="0"/>
          </p:cNvCxnSpPr>
          <p:nvPr/>
        </p:nvCxnSpPr>
        <p:spPr>
          <a:xfrm>
            <a:off x="4334649" y="2733900"/>
            <a:ext cx="509700" cy="4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4"/>
          <p:cNvCxnSpPr>
            <a:stCxn id="218" idx="2"/>
            <a:endCxn id="222" idx="1"/>
          </p:cNvCxnSpPr>
          <p:nvPr/>
        </p:nvCxnSpPr>
        <p:spPr>
          <a:xfrm>
            <a:off x="5245187" y="2507375"/>
            <a:ext cx="817200" cy="12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025" y="2170050"/>
            <a:ext cx="476699" cy="47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375" y="3245500"/>
            <a:ext cx="476699" cy="47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950" y="2495550"/>
            <a:ext cx="476699" cy="47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775" y="1965563"/>
            <a:ext cx="476699" cy="47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263" y="3245500"/>
            <a:ext cx="476699" cy="47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275" y="3722200"/>
            <a:ext cx="476699" cy="4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628650" y="1976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High Performance Computing (HPC)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3458922" y="2614675"/>
            <a:ext cx="586500" cy="5238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25"/>
          <p:cNvCxnSpPr/>
          <p:nvPr/>
        </p:nvCxnSpPr>
        <p:spPr>
          <a:xfrm>
            <a:off x="1192933" y="2581788"/>
            <a:ext cx="174900" cy="1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5"/>
          <p:cNvCxnSpPr/>
          <p:nvPr/>
        </p:nvCxnSpPr>
        <p:spPr>
          <a:xfrm flipH="1" rot="10800000">
            <a:off x="979009" y="2854023"/>
            <a:ext cx="538800" cy="2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5"/>
          <p:cNvCxnSpPr/>
          <p:nvPr/>
        </p:nvCxnSpPr>
        <p:spPr>
          <a:xfrm flipH="1" rot="10800000">
            <a:off x="1668414" y="2467090"/>
            <a:ext cx="3924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5"/>
          <p:cNvCxnSpPr/>
          <p:nvPr/>
        </p:nvCxnSpPr>
        <p:spPr>
          <a:xfrm>
            <a:off x="1518227" y="2853861"/>
            <a:ext cx="3036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5"/>
          <p:cNvCxnSpPr/>
          <p:nvPr/>
        </p:nvCxnSpPr>
        <p:spPr>
          <a:xfrm>
            <a:off x="2122342" y="3164750"/>
            <a:ext cx="575400" cy="1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5"/>
          <p:cNvCxnSpPr/>
          <p:nvPr/>
        </p:nvCxnSpPr>
        <p:spPr>
          <a:xfrm flipH="1">
            <a:off x="828478" y="2725034"/>
            <a:ext cx="214200" cy="2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5"/>
          <p:cNvCxnSpPr/>
          <p:nvPr/>
        </p:nvCxnSpPr>
        <p:spPr>
          <a:xfrm flipH="1" rot="10800000">
            <a:off x="1192873" y="2467143"/>
            <a:ext cx="867600" cy="1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5"/>
          <p:cNvCxnSpPr/>
          <p:nvPr/>
        </p:nvCxnSpPr>
        <p:spPr>
          <a:xfrm>
            <a:off x="979009" y="3152223"/>
            <a:ext cx="8427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5"/>
          <p:cNvCxnSpPr/>
          <p:nvPr/>
        </p:nvCxnSpPr>
        <p:spPr>
          <a:xfrm flipH="1" rot="10800000">
            <a:off x="1972117" y="2610219"/>
            <a:ext cx="238800" cy="4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1668414" y="2710690"/>
            <a:ext cx="3036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5"/>
          <p:cNvCxnSpPr/>
          <p:nvPr/>
        </p:nvCxnSpPr>
        <p:spPr>
          <a:xfrm>
            <a:off x="2210915" y="2610238"/>
            <a:ext cx="487200" cy="7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65" y="2409259"/>
            <a:ext cx="284020" cy="28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00" y="3050014"/>
            <a:ext cx="284020" cy="28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394" y="2603192"/>
            <a:ext cx="284020" cy="28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150" y="2287425"/>
            <a:ext cx="284020" cy="28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00" y="3050014"/>
            <a:ext cx="284020" cy="28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081" y="3334032"/>
            <a:ext cx="284020" cy="28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737" y="1671800"/>
            <a:ext cx="4020024" cy="24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What would I use HPC for?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758350" y="1871550"/>
            <a:ext cx="6956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Solving large problems that </a:t>
            </a:r>
            <a:r>
              <a:rPr lang="en" sz="1800"/>
              <a:t>require</a:t>
            </a:r>
            <a:r>
              <a:rPr lang="en" sz="1800"/>
              <a:t> more:</a:t>
            </a:r>
            <a:endParaRPr sz="18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Memory than you have on your PC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cores/nodes/power thank you have on your PC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 Performance GPU computing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 memory jobs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Visualization rendering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075" y="1375575"/>
            <a:ext cx="3299850" cy="22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84226" y="2157499"/>
            <a:ext cx="2185599" cy="205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But if you have others to help...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875" y="1696575"/>
            <a:ext cx="3299850" cy="22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26201" y="2233950"/>
            <a:ext cx="1519724" cy="14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000" y="1411525"/>
            <a:ext cx="1232725" cy="116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275" y="3275875"/>
            <a:ext cx="1232725" cy="11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280" y="2034474"/>
            <a:ext cx="3154320" cy="189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Job that would take a LONG TIME to run...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374450" y="2357350"/>
            <a:ext cx="1242300" cy="12423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BIG Job</a:t>
            </a:r>
            <a:endParaRPr b="1" sz="2000"/>
          </a:p>
        </p:txBody>
      </p:sp>
      <p:pic>
        <p:nvPicPr>
          <p:cNvPr id="286" name="Google Shape;2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374" y="2454446"/>
            <a:ext cx="1104175" cy="1052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9"/>
          <p:cNvCxnSpPr>
            <a:endCxn id="286" idx="1"/>
          </p:cNvCxnSpPr>
          <p:nvPr/>
        </p:nvCxnSpPr>
        <p:spPr>
          <a:xfrm>
            <a:off x="2616874" y="2978374"/>
            <a:ext cx="1294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9"/>
          <p:cNvCxnSpPr/>
          <p:nvPr/>
        </p:nvCxnSpPr>
        <p:spPr>
          <a:xfrm>
            <a:off x="5015549" y="2980774"/>
            <a:ext cx="148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150" y="2058150"/>
            <a:ext cx="2266251" cy="1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You can distribute the job load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1374450" y="2275900"/>
            <a:ext cx="1242300" cy="12423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BIG Job</a:t>
            </a:r>
            <a:endParaRPr b="1" sz="2000"/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830" y="1900450"/>
            <a:ext cx="511414" cy="48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0"/>
          <p:cNvCxnSpPr>
            <a:stCxn id="295" idx="3"/>
            <a:endCxn id="296" idx="1"/>
          </p:cNvCxnSpPr>
          <p:nvPr/>
        </p:nvCxnSpPr>
        <p:spPr>
          <a:xfrm flipH="1" rot="10800000">
            <a:off x="2616750" y="2144350"/>
            <a:ext cx="1652100" cy="7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8" name="Google Shape;2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830" y="2571750"/>
            <a:ext cx="511414" cy="48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0"/>
          <p:cNvCxnSpPr>
            <a:stCxn id="295" idx="3"/>
            <a:endCxn id="298" idx="1"/>
          </p:cNvCxnSpPr>
          <p:nvPr/>
        </p:nvCxnSpPr>
        <p:spPr>
          <a:xfrm flipH="1" rot="10800000">
            <a:off x="2616750" y="2815450"/>
            <a:ext cx="16521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0" name="Google Shape;3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830" y="3243050"/>
            <a:ext cx="511414" cy="48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0"/>
          <p:cNvCxnSpPr>
            <a:stCxn id="295" idx="3"/>
            <a:endCxn id="300" idx="1"/>
          </p:cNvCxnSpPr>
          <p:nvPr/>
        </p:nvCxnSpPr>
        <p:spPr>
          <a:xfrm>
            <a:off x="2616750" y="2897050"/>
            <a:ext cx="1652100" cy="5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0"/>
          <p:cNvCxnSpPr>
            <a:stCxn id="298" idx="3"/>
            <a:endCxn id="293" idx="1"/>
          </p:cNvCxnSpPr>
          <p:nvPr/>
        </p:nvCxnSpPr>
        <p:spPr>
          <a:xfrm>
            <a:off x="4780244" y="2815525"/>
            <a:ext cx="13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Or beak up into smaller jobs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1772450" y="1900401"/>
            <a:ext cx="511500" cy="487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Tiny Job</a:t>
            </a:r>
            <a:endParaRPr b="1" sz="1000"/>
          </a:p>
        </p:txBody>
      </p:sp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830" y="1900450"/>
            <a:ext cx="511414" cy="48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1"/>
          <p:cNvCxnSpPr>
            <a:stCxn id="308" idx="3"/>
            <a:endCxn id="309" idx="1"/>
          </p:cNvCxnSpPr>
          <p:nvPr/>
        </p:nvCxnSpPr>
        <p:spPr>
          <a:xfrm>
            <a:off x="2283950" y="2144151"/>
            <a:ext cx="198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1"/>
          <p:cNvSpPr/>
          <p:nvPr/>
        </p:nvSpPr>
        <p:spPr>
          <a:xfrm>
            <a:off x="1772450" y="2680426"/>
            <a:ext cx="511500" cy="487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Tiny Job</a:t>
            </a:r>
            <a:endParaRPr b="1" sz="1000"/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830" y="2680475"/>
            <a:ext cx="511414" cy="48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1"/>
          <p:cNvCxnSpPr>
            <a:stCxn id="311" idx="3"/>
            <a:endCxn id="312" idx="1"/>
          </p:cNvCxnSpPr>
          <p:nvPr/>
        </p:nvCxnSpPr>
        <p:spPr>
          <a:xfrm>
            <a:off x="2283950" y="2924176"/>
            <a:ext cx="198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1"/>
          <p:cNvSpPr/>
          <p:nvPr/>
        </p:nvSpPr>
        <p:spPr>
          <a:xfrm>
            <a:off x="1772450" y="3414551"/>
            <a:ext cx="511500" cy="487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Tiny Job</a:t>
            </a:r>
            <a:endParaRPr b="1" sz="1000"/>
          </a:p>
        </p:txBody>
      </p:sp>
      <p:pic>
        <p:nvPicPr>
          <p:cNvPr id="315" name="Google Shape;3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830" y="3414600"/>
            <a:ext cx="511414" cy="48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1"/>
          <p:cNvCxnSpPr>
            <a:stCxn id="314" idx="3"/>
            <a:endCxn id="315" idx="1"/>
          </p:cNvCxnSpPr>
          <p:nvPr/>
        </p:nvCxnSpPr>
        <p:spPr>
          <a:xfrm>
            <a:off x="2283950" y="3658301"/>
            <a:ext cx="198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150" y="2058150"/>
            <a:ext cx="2266251" cy="151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31"/>
          <p:cNvCxnSpPr>
            <a:endCxn id="317" idx="1"/>
          </p:cNvCxnSpPr>
          <p:nvPr/>
        </p:nvCxnSpPr>
        <p:spPr>
          <a:xfrm>
            <a:off x="4780350" y="2815513"/>
            <a:ext cx="13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1112925" y="2285400"/>
            <a:ext cx="71613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Research Computing Resources</a:t>
            </a:r>
            <a:endParaRPr b="1" sz="3020"/>
          </a:p>
        </p:txBody>
      </p:sp>
      <p:sp>
        <p:nvSpPr>
          <p:cNvPr id="324" name="Google Shape;324;p3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25" name="Google Shape;325;p3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/>
          <p:nvPr/>
        </p:nvSpPr>
        <p:spPr>
          <a:xfrm>
            <a:off x="1680974" y="2731717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2784891" y="2442700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3285607" y="3031761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/>
          <p:cNvSpPr/>
          <p:nvPr/>
        </p:nvSpPr>
        <p:spPr>
          <a:xfrm>
            <a:off x="2285837" y="347620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/>
          <p:nvPr/>
        </p:nvSpPr>
        <p:spPr>
          <a:xfrm>
            <a:off x="1173425" y="332067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33"/>
          <p:cNvCxnSpPr>
            <a:stCxn id="334" idx="3"/>
            <a:endCxn id="330" idx="1"/>
          </p:cNvCxnSpPr>
          <p:nvPr/>
        </p:nvCxnSpPr>
        <p:spPr>
          <a:xfrm flipH="1" rot="10800000">
            <a:off x="1462325" y="2876228"/>
            <a:ext cx="218700" cy="5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3"/>
          <p:cNvCxnSpPr>
            <a:stCxn id="334" idx="3"/>
            <a:endCxn id="333" idx="1"/>
          </p:cNvCxnSpPr>
          <p:nvPr/>
        </p:nvCxnSpPr>
        <p:spPr>
          <a:xfrm>
            <a:off x="1462325" y="3465128"/>
            <a:ext cx="823500" cy="15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>
            <a:stCxn id="330" idx="2"/>
            <a:endCxn id="333" idx="1"/>
          </p:cNvCxnSpPr>
          <p:nvPr/>
        </p:nvCxnSpPr>
        <p:spPr>
          <a:xfrm>
            <a:off x="1825424" y="3020617"/>
            <a:ext cx="460500" cy="6000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3"/>
          <p:cNvCxnSpPr>
            <a:endCxn id="331" idx="1"/>
          </p:cNvCxnSpPr>
          <p:nvPr/>
        </p:nvCxnSpPr>
        <p:spPr>
          <a:xfrm flipH="1" rot="10800000">
            <a:off x="1969791" y="2587150"/>
            <a:ext cx="815100" cy="2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3"/>
          <p:cNvCxnSpPr>
            <a:endCxn id="333" idx="3"/>
          </p:cNvCxnSpPr>
          <p:nvPr/>
        </p:nvCxnSpPr>
        <p:spPr>
          <a:xfrm flipH="1">
            <a:off x="2574737" y="2731758"/>
            <a:ext cx="354300" cy="8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3"/>
          <p:cNvCxnSpPr>
            <a:stCxn id="331" idx="3"/>
            <a:endCxn id="332" idx="1"/>
          </p:cNvCxnSpPr>
          <p:nvPr/>
        </p:nvCxnSpPr>
        <p:spPr>
          <a:xfrm>
            <a:off x="3073791" y="2587150"/>
            <a:ext cx="211800" cy="589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3"/>
          <p:cNvCxnSpPr>
            <a:stCxn id="333" idx="3"/>
            <a:endCxn id="332" idx="1"/>
          </p:cNvCxnSpPr>
          <p:nvPr/>
        </p:nvCxnSpPr>
        <p:spPr>
          <a:xfrm flipH="1" rot="10800000">
            <a:off x="2574737" y="3176358"/>
            <a:ext cx="711000" cy="444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3"/>
          <p:cNvSpPr/>
          <p:nvPr/>
        </p:nvSpPr>
        <p:spPr>
          <a:xfrm rot="10800000">
            <a:off x="6983113" y="3010749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/>
          <p:nvPr/>
        </p:nvSpPr>
        <p:spPr>
          <a:xfrm rot="10800000">
            <a:off x="5818718" y="3315600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3"/>
          <p:cNvSpPr/>
          <p:nvPr/>
        </p:nvSpPr>
        <p:spPr>
          <a:xfrm rot="10800000">
            <a:off x="5290570" y="2694267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3"/>
          <p:cNvSpPr/>
          <p:nvPr/>
        </p:nvSpPr>
        <p:spPr>
          <a:xfrm rot="10800000">
            <a:off x="6345112" y="2225470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3"/>
          <p:cNvSpPr/>
          <p:nvPr/>
        </p:nvSpPr>
        <p:spPr>
          <a:xfrm rot="10800000">
            <a:off x="7518467" y="2389520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33"/>
          <p:cNvCxnSpPr>
            <a:stCxn id="346" idx="3"/>
            <a:endCxn id="342" idx="1"/>
          </p:cNvCxnSpPr>
          <p:nvPr/>
        </p:nvCxnSpPr>
        <p:spPr>
          <a:xfrm flipH="1">
            <a:off x="7287767" y="2541920"/>
            <a:ext cx="230700" cy="62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3"/>
          <p:cNvCxnSpPr>
            <a:stCxn id="346" idx="3"/>
            <a:endCxn id="345" idx="1"/>
          </p:cNvCxnSpPr>
          <p:nvPr/>
        </p:nvCxnSpPr>
        <p:spPr>
          <a:xfrm rot="10800000">
            <a:off x="6649967" y="2377820"/>
            <a:ext cx="868500" cy="16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3"/>
          <p:cNvCxnSpPr>
            <a:stCxn id="342" idx="2"/>
            <a:endCxn id="345" idx="1"/>
          </p:cNvCxnSpPr>
          <p:nvPr/>
        </p:nvCxnSpPr>
        <p:spPr>
          <a:xfrm rot="10800000">
            <a:off x="6649813" y="2377749"/>
            <a:ext cx="485700" cy="63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3"/>
          <p:cNvCxnSpPr>
            <a:endCxn id="343" idx="1"/>
          </p:cNvCxnSpPr>
          <p:nvPr/>
        </p:nvCxnSpPr>
        <p:spPr>
          <a:xfrm flipH="1">
            <a:off x="6123518" y="3163200"/>
            <a:ext cx="8595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3"/>
          <p:cNvCxnSpPr>
            <a:endCxn id="345" idx="3"/>
          </p:cNvCxnSpPr>
          <p:nvPr/>
        </p:nvCxnSpPr>
        <p:spPr>
          <a:xfrm flipH="1" rot="10800000">
            <a:off x="5971312" y="2377870"/>
            <a:ext cx="373800" cy="93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3"/>
          <p:cNvCxnSpPr>
            <a:stCxn id="343" idx="3"/>
            <a:endCxn id="344" idx="1"/>
          </p:cNvCxnSpPr>
          <p:nvPr/>
        </p:nvCxnSpPr>
        <p:spPr>
          <a:xfrm rot="10800000">
            <a:off x="5595518" y="2846700"/>
            <a:ext cx="223200" cy="62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3"/>
          <p:cNvCxnSpPr>
            <a:stCxn id="345" idx="3"/>
            <a:endCxn id="344" idx="1"/>
          </p:cNvCxnSpPr>
          <p:nvPr/>
        </p:nvCxnSpPr>
        <p:spPr>
          <a:xfrm flipH="1">
            <a:off x="5595412" y="2377870"/>
            <a:ext cx="749700" cy="46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3"/>
          <p:cNvSpPr txBox="1"/>
          <p:nvPr/>
        </p:nvSpPr>
        <p:spPr>
          <a:xfrm>
            <a:off x="1716425" y="17596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Summit</a:t>
            </a:r>
            <a:endParaRPr b="1" sz="1800"/>
          </a:p>
        </p:txBody>
      </p:sp>
      <p:sp>
        <p:nvSpPr>
          <p:cNvPr id="355" name="Google Shape;355;p33"/>
          <p:cNvSpPr txBox="1"/>
          <p:nvPr/>
        </p:nvSpPr>
        <p:spPr>
          <a:xfrm>
            <a:off x="5758050" y="1599700"/>
            <a:ext cx="10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Blanca</a:t>
            </a:r>
            <a:endParaRPr b="1" sz="1800"/>
          </a:p>
        </p:txBody>
      </p:sp>
      <p:sp>
        <p:nvSpPr>
          <p:cNvPr id="356" name="Google Shape;356;p33"/>
          <p:cNvSpPr txBox="1"/>
          <p:nvPr>
            <p:ph type="title"/>
          </p:nvPr>
        </p:nvSpPr>
        <p:spPr>
          <a:xfrm>
            <a:off x="628650" y="273850"/>
            <a:ext cx="6210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HPC Clusters at CURC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7805197" y="659037"/>
            <a:ext cx="193800" cy="2001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3"/>
          <p:cNvSpPr/>
          <p:nvPr/>
        </p:nvSpPr>
        <p:spPr>
          <a:xfrm>
            <a:off x="8545500" y="458812"/>
            <a:ext cx="193800" cy="2001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/>
          <p:nvPr/>
        </p:nvSpPr>
        <p:spPr>
          <a:xfrm>
            <a:off x="8881287" y="866902"/>
            <a:ext cx="193800" cy="2001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8210827" y="1174806"/>
            <a:ext cx="193800" cy="2001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7464827" y="1067058"/>
            <a:ext cx="193800" cy="2001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" name="Google Shape;362;p33"/>
          <p:cNvCxnSpPr>
            <a:stCxn id="361" idx="3"/>
            <a:endCxn id="357" idx="1"/>
          </p:cNvCxnSpPr>
          <p:nvPr/>
        </p:nvCxnSpPr>
        <p:spPr>
          <a:xfrm flipH="1" rot="10800000">
            <a:off x="7658627" y="759108"/>
            <a:ext cx="146700" cy="4080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3"/>
          <p:cNvCxnSpPr>
            <a:stCxn id="361" idx="3"/>
            <a:endCxn id="360" idx="1"/>
          </p:cNvCxnSpPr>
          <p:nvPr/>
        </p:nvCxnSpPr>
        <p:spPr>
          <a:xfrm>
            <a:off x="7658627" y="1167108"/>
            <a:ext cx="552300" cy="107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3"/>
          <p:cNvCxnSpPr>
            <a:stCxn id="357" idx="2"/>
            <a:endCxn id="360" idx="1"/>
          </p:cNvCxnSpPr>
          <p:nvPr/>
        </p:nvCxnSpPr>
        <p:spPr>
          <a:xfrm>
            <a:off x="7902097" y="859137"/>
            <a:ext cx="308700" cy="415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3"/>
          <p:cNvCxnSpPr>
            <a:endCxn id="358" idx="1"/>
          </p:cNvCxnSpPr>
          <p:nvPr/>
        </p:nvCxnSpPr>
        <p:spPr>
          <a:xfrm flipH="1" rot="10800000">
            <a:off x="7998900" y="558862"/>
            <a:ext cx="546600" cy="2001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3"/>
          <p:cNvCxnSpPr>
            <a:endCxn id="360" idx="3"/>
          </p:cNvCxnSpPr>
          <p:nvPr/>
        </p:nvCxnSpPr>
        <p:spPr>
          <a:xfrm flipH="1">
            <a:off x="8404627" y="658956"/>
            <a:ext cx="237600" cy="615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3"/>
          <p:cNvCxnSpPr>
            <a:stCxn id="358" idx="3"/>
            <a:endCxn id="359" idx="1"/>
          </p:cNvCxnSpPr>
          <p:nvPr/>
        </p:nvCxnSpPr>
        <p:spPr>
          <a:xfrm>
            <a:off x="8739300" y="558862"/>
            <a:ext cx="141900" cy="4080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3"/>
          <p:cNvCxnSpPr>
            <a:stCxn id="360" idx="3"/>
            <a:endCxn id="359" idx="1"/>
          </p:cNvCxnSpPr>
          <p:nvPr/>
        </p:nvCxnSpPr>
        <p:spPr>
          <a:xfrm flipH="1" rot="10800000">
            <a:off x="8404627" y="967056"/>
            <a:ext cx="476700" cy="3078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3"/>
          <p:cNvSpPr txBox="1"/>
          <p:nvPr/>
        </p:nvSpPr>
        <p:spPr>
          <a:xfrm>
            <a:off x="7779721" y="65200"/>
            <a:ext cx="98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Alpine</a:t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438525" y="273850"/>
            <a:ext cx="8401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Research Computing New User Seminar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Instructor: </a:t>
            </a:r>
            <a:r>
              <a:rPr lang="en" sz="1800"/>
              <a:t>Gerardo Hidalgo-Cuellar</a:t>
            </a:r>
            <a:endParaRPr sz="1800"/>
          </a:p>
          <a:p>
            <a:pPr indent="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524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Website: </a:t>
            </a:r>
            <a:r>
              <a:rPr lang="en" sz="18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1800">
              <a:solidFill>
                <a:srgbClr val="0563C1"/>
              </a:solidFill>
            </a:endParaRPr>
          </a:p>
          <a:p>
            <a:pPr indent="-1524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Helpdesk: </a:t>
            </a:r>
            <a:r>
              <a:rPr lang="en" sz="18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endParaRPr sz="1800">
              <a:solidFill>
                <a:srgbClr val="0563C1"/>
              </a:solidFill>
            </a:endParaRPr>
          </a:p>
          <a:p>
            <a:pPr indent="-1524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Slides:</a:t>
            </a:r>
            <a:r>
              <a:rPr lang="en" sz="1800"/>
              <a:t> </a:t>
            </a:r>
            <a:r>
              <a:rPr lang="en" sz="18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https://github.com/ResearchComputing/New_User_Seminar</a:t>
            </a:r>
            <a:endParaRPr sz="1800">
              <a:solidFill>
                <a:srgbClr val="0563C1"/>
              </a:solidFill>
            </a:endParaRPr>
          </a:p>
          <a:p>
            <a:pPr indent="-1524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Survey: </a:t>
            </a:r>
            <a:r>
              <a:rPr lang="en" sz="18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" sz="1800">
                <a:solidFill>
                  <a:srgbClr val="0097A7"/>
                </a:solidFill>
              </a:rPr>
              <a:t> </a:t>
            </a:r>
            <a:r>
              <a:rPr lang="en" sz="1800">
                <a:solidFill>
                  <a:srgbClr val="0097A7"/>
                </a:solidFill>
              </a:rPr>
              <a:t> </a:t>
            </a:r>
            <a:endParaRPr sz="1800">
              <a:solidFill>
                <a:srgbClr val="0097A7"/>
              </a:solidFill>
            </a:endParaRPr>
          </a:p>
          <a:p>
            <a:pPr indent="-381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/>
          <p:nvPr/>
        </p:nvSpPr>
        <p:spPr>
          <a:xfrm>
            <a:off x="1680974" y="2045917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"/>
          <p:cNvSpPr/>
          <p:nvPr/>
        </p:nvSpPr>
        <p:spPr>
          <a:xfrm>
            <a:off x="2784891" y="1756900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>
            <a:off x="3285607" y="2345961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4"/>
          <p:cNvSpPr/>
          <p:nvPr/>
        </p:nvSpPr>
        <p:spPr>
          <a:xfrm>
            <a:off x="2285837" y="279040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1173425" y="263487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9" name="Google Shape;379;p34"/>
          <p:cNvCxnSpPr>
            <a:stCxn id="378" idx="3"/>
            <a:endCxn id="374" idx="1"/>
          </p:cNvCxnSpPr>
          <p:nvPr/>
        </p:nvCxnSpPr>
        <p:spPr>
          <a:xfrm flipH="1" rot="10800000">
            <a:off x="1462325" y="2190428"/>
            <a:ext cx="218700" cy="5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4"/>
          <p:cNvCxnSpPr>
            <a:stCxn id="378" idx="3"/>
            <a:endCxn id="377" idx="1"/>
          </p:cNvCxnSpPr>
          <p:nvPr/>
        </p:nvCxnSpPr>
        <p:spPr>
          <a:xfrm>
            <a:off x="1462325" y="2779328"/>
            <a:ext cx="823500" cy="15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4"/>
          <p:cNvCxnSpPr>
            <a:stCxn id="374" idx="2"/>
            <a:endCxn id="377" idx="1"/>
          </p:cNvCxnSpPr>
          <p:nvPr/>
        </p:nvCxnSpPr>
        <p:spPr>
          <a:xfrm>
            <a:off x="1825424" y="2334817"/>
            <a:ext cx="460500" cy="6000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4"/>
          <p:cNvCxnSpPr>
            <a:endCxn id="375" idx="1"/>
          </p:cNvCxnSpPr>
          <p:nvPr/>
        </p:nvCxnSpPr>
        <p:spPr>
          <a:xfrm flipH="1" rot="10800000">
            <a:off x="1969791" y="1901350"/>
            <a:ext cx="815100" cy="2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4"/>
          <p:cNvCxnSpPr>
            <a:endCxn id="377" idx="3"/>
          </p:cNvCxnSpPr>
          <p:nvPr/>
        </p:nvCxnSpPr>
        <p:spPr>
          <a:xfrm flipH="1">
            <a:off x="2574737" y="2045958"/>
            <a:ext cx="354300" cy="8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4"/>
          <p:cNvCxnSpPr>
            <a:stCxn id="375" idx="3"/>
            <a:endCxn id="376" idx="1"/>
          </p:cNvCxnSpPr>
          <p:nvPr/>
        </p:nvCxnSpPr>
        <p:spPr>
          <a:xfrm>
            <a:off x="3073791" y="1901350"/>
            <a:ext cx="211800" cy="589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4"/>
          <p:cNvCxnSpPr>
            <a:stCxn id="377" idx="3"/>
            <a:endCxn id="376" idx="1"/>
          </p:cNvCxnSpPr>
          <p:nvPr/>
        </p:nvCxnSpPr>
        <p:spPr>
          <a:xfrm flipH="1" rot="10800000">
            <a:off x="2574737" y="2490558"/>
            <a:ext cx="711000" cy="444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34"/>
          <p:cNvSpPr txBox="1"/>
          <p:nvPr/>
        </p:nvSpPr>
        <p:spPr>
          <a:xfrm>
            <a:off x="1716425" y="10738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Summit</a:t>
            </a:r>
            <a:endParaRPr b="1" sz="1800"/>
          </a:p>
        </p:txBody>
      </p:sp>
      <p:sp>
        <p:nvSpPr>
          <p:cNvPr id="387" name="Google Shape;387;p34"/>
          <p:cNvSpPr txBox="1"/>
          <p:nvPr>
            <p:ph idx="1" type="body"/>
          </p:nvPr>
        </p:nvSpPr>
        <p:spPr>
          <a:xfrm>
            <a:off x="4119100" y="934300"/>
            <a:ext cx="4505100" cy="31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NSF-Funded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Shared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450+ Nodes (mostly Intel Xeon Haswell)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24 cores per “shas” (general compute) node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Additional Node types:</a:t>
            </a:r>
            <a:endParaRPr sz="17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10 GPU Nodes (NVIDIA Tesla K80)</a:t>
            </a:r>
            <a:endParaRPr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5 High Memory Nodes (2TB ram)</a:t>
            </a:r>
            <a:endParaRPr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20 Intel Xeon Phi nodes </a:t>
            </a:r>
            <a:endParaRPr sz="13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b="1" lang="en" sz="1700"/>
              <a:t>11,400 total cores</a:t>
            </a:r>
            <a:endParaRPr b="1"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/>
          <p:nvPr/>
        </p:nvSpPr>
        <p:spPr>
          <a:xfrm rot="10800000">
            <a:off x="2385213" y="2258961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/>
          <p:nvPr/>
        </p:nvSpPr>
        <p:spPr>
          <a:xfrm rot="10800000">
            <a:off x="1220818" y="2563813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5"/>
          <p:cNvSpPr/>
          <p:nvPr/>
        </p:nvSpPr>
        <p:spPr>
          <a:xfrm rot="10800000">
            <a:off x="692670" y="1942479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5"/>
          <p:cNvSpPr/>
          <p:nvPr/>
        </p:nvSpPr>
        <p:spPr>
          <a:xfrm rot="10800000">
            <a:off x="1747212" y="1473682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 rot="10800000">
            <a:off x="2920567" y="1637733"/>
            <a:ext cx="304800" cy="3048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35"/>
          <p:cNvCxnSpPr>
            <a:stCxn id="396" idx="3"/>
            <a:endCxn id="392" idx="1"/>
          </p:cNvCxnSpPr>
          <p:nvPr/>
        </p:nvCxnSpPr>
        <p:spPr>
          <a:xfrm flipH="1">
            <a:off x="2689867" y="1790133"/>
            <a:ext cx="230700" cy="62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5"/>
          <p:cNvCxnSpPr>
            <a:stCxn id="396" idx="3"/>
            <a:endCxn id="395" idx="1"/>
          </p:cNvCxnSpPr>
          <p:nvPr/>
        </p:nvCxnSpPr>
        <p:spPr>
          <a:xfrm rot="10800000">
            <a:off x="2052067" y="1626033"/>
            <a:ext cx="868500" cy="16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5"/>
          <p:cNvCxnSpPr>
            <a:stCxn id="392" idx="2"/>
            <a:endCxn id="395" idx="1"/>
          </p:cNvCxnSpPr>
          <p:nvPr/>
        </p:nvCxnSpPr>
        <p:spPr>
          <a:xfrm rot="10800000">
            <a:off x="2051913" y="1625961"/>
            <a:ext cx="485700" cy="63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5"/>
          <p:cNvCxnSpPr>
            <a:endCxn id="393" idx="1"/>
          </p:cNvCxnSpPr>
          <p:nvPr/>
        </p:nvCxnSpPr>
        <p:spPr>
          <a:xfrm flipH="1">
            <a:off x="1525618" y="2411413"/>
            <a:ext cx="8595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5"/>
          <p:cNvCxnSpPr>
            <a:endCxn id="395" idx="3"/>
          </p:cNvCxnSpPr>
          <p:nvPr/>
        </p:nvCxnSpPr>
        <p:spPr>
          <a:xfrm flipH="1" rot="10800000">
            <a:off x="1373412" y="1626082"/>
            <a:ext cx="373800" cy="93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5"/>
          <p:cNvCxnSpPr>
            <a:stCxn id="393" idx="3"/>
            <a:endCxn id="394" idx="1"/>
          </p:cNvCxnSpPr>
          <p:nvPr/>
        </p:nvCxnSpPr>
        <p:spPr>
          <a:xfrm rot="10800000">
            <a:off x="997618" y="2094913"/>
            <a:ext cx="223200" cy="62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5"/>
          <p:cNvCxnSpPr>
            <a:stCxn id="395" idx="3"/>
            <a:endCxn id="394" idx="1"/>
          </p:cNvCxnSpPr>
          <p:nvPr/>
        </p:nvCxnSpPr>
        <p:spPr>
          <a:xfrm flipH="1">
            <a:off x="997512" y="1626082"/>
            <a:ext cx="749700" cy="46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5"/>
          <p:cNvSpPr txBox="1"/>
          <p:nvPr/>
        </p:nvSpPr>
        <p:spPr>
          <a:xfrm>
            <a:off x="1160150" y="847913"/>
            <a:ext cx="10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Blanca</a:t>
            </a:r>
            <a:endParaRPr b="1" sz="1800"/>
          </a:p>
        </p:txBody>
      </p:sp>
      <p:sp>
        <p:nvSpPr>
          <p:cNvPr id="405" name="Google Shape;405;p35"/>
          <p:cNvSpPr txBox="1"/>
          <p:nvPr>
            <p:ph idx="1" type="body"/>
          </p:nvPr>
        </p:nvSpPr>
        <p:spPr>
          <a:xfrm>
            <a:off x="3970575" y="1152350"/>
            <a:ext cx="4525200" cy="280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Buy-in Cluster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Per user specs and vendor </a:t>
            </a:r>
            <a:r>
              <a:rPr lang="en" sz="1700"/>
              <a:t>constraints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 priority use on your hardware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Preemptable use to all other nodes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Heterogenous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~223 Compute Nodes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~10 GPU nodes</a:t>
            </a:r>
            <a:endParaRPr sz="1700"/>
          </a:p>
        </p:txBody>
      </p:sp>
      <p:pic>
        <p:nvPicPr>
          <p:cNvPr id="406" name="Google Shape;4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76" y="1942628"/>
            <a:ext cx="304800" cy="3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826" y="2563940"/>
            <a:ext cx="304800" cy="3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01" y="1473815"/>
            <a:ext cx="304800" cy="3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26" y="2253290"/>
            <a:ext cx="304800" cy="3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576" y="1637865"/>
            <a:ext cx="304800" cy="30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/>
          <p:nvPr/>
        </p:nvSpPr>
        <p:spPr>
          <a:xfrm rot="-5400000">
            <a:off x="5509068" y="1558357"/>
            <a:ext cx="1209675" cy="141141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 rot="-5400000">
            <a:off x="6566207" y="1933992"/>
            <a:ext cx="1209675" cy="141141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Storage at CURC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6"/>
          <p:cNvSpPr/>
          <p:nvPr/>
        </p:nvSpPr>
        <p:spPr>
          <a:xfrm rot="-5400000">
            <a:off x="5874395" y="2431932"/>
            <a:ext cx="1209675" cy="141141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"/>
          <p:cNvSpPr/>
          <p:nvPr/>
        </p:nvSpPr>
        <p:spPr>
          <a:xfrm rot="-5400000">
            <a:off x="2153969" y="2329085"/>
            <a:ext cx="551242" cy="64317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6"/>
          <p:cNvSpPr/>
          <p:nvPr/>
        </p:nvSpPr>
        <p:spPr>
          <a:xfrm rot="-5400000">
            <a:off x="1838715" y="2555994"/>
            <a:ext cx="551242" cy="64317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"/>
          <p:cNvSpPr txBox="1"/>
          <p:nvPr/>
        </p:nvSpPr>
        <p:spPr>
          <a:xfrm>
            <a:off x="1716425" y="17596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Core</a:t>
            </a:r>
            <a:endParaRPr b="1" sz="1800"/>
          </a:p>
        </p:txBody>
      </p:sp>
      <p:sp>
        <p:nvSpPr>
          <p:cNvPr id="422" name="Google Shape;422;p36"/>
          <p:cNvSpPr txBox="1"/>
          <p:nvPr/>
        </p:nvSpPr>
        <p:spPr>
          <a:xfrm>
            <a:off x="5833625" y="10624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PetaLibrary</a:t>
            </a:r>
            <a:endParaRPr b="1"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/>
        </p:nvSpPr>
        <p:spPr>
          <a:xfrm>
            <a:off x="1335425" y="11500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Core</a:t>
            </a:r>
            <a:endParaRPr b="1" sz="1800"/>
          </a:p>
        </p:txBody>
      </p:sp>
      <p:sp>
        <p:nvSpPr>
          <p:cNvPr id="428" name="Google Shape;428;p37"/>
          <p:cNvSpPr txBox="1"/>
          <p:nvPr/>
        </p:nvSpPr>
        <p:spPr>
          <a:xfrm>
            <a:off x="5452625" y="4528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PetaLibrary</a:t>
            </a:r>
            <a:endParaRPr b="1" sz="1800"/>
          </a:p>
        </p:txBody>
      </p:sp>
      <p:sp>
        <p:nvSpPr>
          <p:cNvPr id="429" name="Google Shape;429;p37"/>
          <p:cNvSpPr txBox="1"/>
          <p:nvPr>
            <p:ph idx="1" type="body"/>
          </p:nvPr>
        </p:nvSpPr>
        <p:spPr>
          <a:xfrm>
            <a:off x="1004000" y="2924175"/>
            <a:ext cx="2372100" cy="136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Included with RC account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/home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/projects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scratch</a:t>
            </a:r>
            <a:endParaRPr sz="1700"/>
          </a:p>
        </p:txBody>
      </p:sp>
      <p:sp>
        <p:nvSpPr>
          <p:cNvPr id="430" name="Google Shape;430;p37"/>
          <p:cNvSpPr txBox="1"/>
          <p:nvPr>
            <p:ph idx="1" type="body"/>
          </p:nvPr>
        </p:nvSpPr>
        <p:spPr>
          <a:xfrm>
            <a:off x="5142275" y="3287675"/>
            <a:ext cx="3515100" cy="111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Paid Service for:</a:t>
            </a:r>
            <a:endParaRPr sz="1700"/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Storage</a:t>
            </a:r>
            <a:endParaRPr sz="1700"/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Archive</a:t>
            </a:r>
            <a:endParaRPr sz="1700"/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Sharing of research data </a:t>
            </a:r>
            <a:endParaRPr sz="1700"/>
          </a:p>
        </p:txBody>
      </p:sp>
      <p:sp>
        <p:nvSpPr>
          <p:cNvPr id="431" name="Google Shape;431;p37"/>
          <p:cNvSpPr/>
          <p:nvPr/>
        </p:nvSpPr>
        <p:spPr>
          <a:xfrm rot="-5400000">
            <a:off x="5179543" y="958632"/>
            <a:ext cx="1209675" cy="141141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 rot="-5400000">
            <a:off x="6236682" y="1334267"/>
            <a:ext cx="1209675" cy="141141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7"/>
          <p:cNvSpPr/>
          <p:nvPr/>
        </p:nvSpPr>
        <p:spPr>
          <a:xfrm rot="-5400000">
            <a:off x="5544870" y="1832207"/>
            <a:ext cx="1209675" cy="141141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 rot="-5400000">
            <a:off x="1824444" y="1729360"/>
            <a:ext cx="551242" cy="64317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/>
          <p:nvPr/>
        </p:nvSpPr>
        <p:spPr>
          <a:xfrm rot="-5400000">
            <a:off x="1509190" y="1956269"/>
            <a:ext cx="551242" cy="64317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625" y="1816796"/>
            <a:ext cx="1468500" cy="101417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8"/>
          <p:cNvSpPr txBox="1"/>
          <p:nvPr/>
        </p:nvSpPr>
        <p:spPr>
          <a:xfrm>
            <a:off x="344825" y="23692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Core</a:t>
            </a:r>
            <a:endParaRPr b="1" sz="1800"/>
          </a:p>
        </p:txBody>
      </p:sp>
      <p:sp>
        <p:nvSpPr>
          <p:cNvPr id="442" name="Google Shape;442;p38"/>
          <p:cNvSpPr txBox="1"/>
          <p:nvPr/>
        </p:nvSpPr>
        <p:spPr>
          <a:xfrm>
            <a:off x="6748025" y="151967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PetaLibrary</a:t>
            </a:r>
            <a:endParaRPr b="1" sz="1800"/>
          </a:p>
        </p:txBody>
      </p:sp>
      <p:sp>
        <p:nvSpPr>
          <p:cNvPr id="443" name="Google Shape;443;p38"/>
          <p:cNvSpPr/>
          <p:nvPr/>
        </p:nvSpPr>
        <p:spPr>
          <a:xfrm rot="-5400000">
            <a:off x="6246343" y="2025432"/>
            <a:ext cx="1209675" cy="141141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/>
          <p:nvPr/>
        </p:nvSpPr>
        <p:spPr>
          <a:xfrm rot="-5400000">
            <a:off x="7532082" y="2401067"/>
            <a:ext cx="1209675" cy="141141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"/>
          <p:cNvSpPr/>
          <p:nvPr/>
        </p:nvSpPr>
        <p:spPr>
          <a:xfrm rot="-5400000">
            <a:off x="6840270" y="2899007"/>
            <a:ext cx="1209675" cy="141141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8"/>
          <p:cNvSpPr/>
          <p:nvPr/>
        </p:nvSpPr>
        <p:spPr>
          <a:xfrm rot="-5400000">
            <a:off x="833844" y="2948560"/>
            <a:ext cx="551242" cy="64317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/>
          <p:nvPr/>
        </p:nvSpPr>
        <p:spPr>
          <a:xfrm rot="-5400000">
            <a:off x="518590" y="3175469"/>
            <a:ext cx="551242" cy="643171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700" y="1203563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 txBox="1"/>
          <p:nvPr>
            <p:ph idx="1" type="body"/>
          </p:nvPr>
        </p:nvSpPr>
        <p:spPr>
          <a:xfrm>
            <a:off x="2199900" y="2845150"/>
            <a:ext cx="3359100" cy="126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Local Storage:  y</a:t>
            </a:r>
            <a:r>
              <a:rPr lang="en" sz="1700"/>
              <a:t>our own storage you are welcome to download to at any point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/>
          <p:nvPr/>
        </p:nvSpPr>
        <p:spPr>
          <a:xfrm>
            <a:off x="1902949" y="2199567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/>
          <p:nvPr/>
        </p:nvSpPr>
        <p:spPr>
          <a:xfrm>
            <a:off x="3006866" y="1910550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9"/>
          <p:cNvSpPr/>
          <p:nvPr/>
        </p:nvSpPr>
        <p:spPr>
          <a:xfrm>
            <a:off x="3507582" y="2499611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2507812" y="294405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>
            <a:off x="1395400" y="2788528"/>
            <a:ext cx="288900" cy="288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" name="Google Shape;459;p39"/>
          <p:cNvCxnSpPr>
            <a:stCxn id="458" idx="3"/>
            <a:endCxn id="454" idx="1"/>
          </p:cNvCxnSpPr>
          <p:nvPr/>
        </p:nvCxnSpPr>
        <p:spPr>
          <a:xfrm flipH="1" rot="10800000">
            <a:off x="1684300" y="2344078"/>
            <a:ext cx="218700" cy="5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9"/>
          <p:cNvCxnSpPr>
            <a:stCxn id="458" idx="3"/>
            <a:endCxn id="457" idx="1"/>
          </p:cNvCxnSpPr>
          <p:nvPr/>
        </p:nvCxnSpPr>
        <p:spPr>
          <a:xfrm>
            <a:off x="1684300" y="2932978"/>
            <a:ext cx="823500" cy="15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9"/>
          <p:cNvCxnSpPr>
            <a:stCxn id="454" idx="2"/>
            <a:endCxn id="457" idx="1"/>
          </p:cNvCxnSpPr>
          <p:nvPr/>
        </p:nvCxnSpPr>
        <p:spPr>
          <a:xfrm>
            <a:off x="2047399" y="2488467"/>
            <a:ext cx="460500" cy="6000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9"/>
          <p:cNvCxnSpPr>
            <a:endCxn id="455" idx="1"/>
          </p:cNvCxnSpPr>
          <p:nvPr/>
        </p:nvCxnSpPr>
        <p:spPr>
          <a:xfrm flipH="1" rot="10800000">
            <a:off x="2191766" y="2055000"/>
            <a:ext cx="815100" cy="2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9"/>
          <p:cNvCxnSpPr>
            <a:endCxn id="457" idx="3"/>
          </p:cNvCxnSpPr>
          <p:nvPr/>
        </p:nvCxnSpPr>
        <p:spPr>
          <a:xfrm flipH="1">
            <a:off x="2796712" y="2199608"/>
            <a:ext cx="354300" cy="888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9"/>
          <p:cNvCxnSpPr>
            <a:stCxn id="455" idx="3"/>
            <a:endCxn id="456" idx="1"/>
          </p:cNvCxnSpPr>
          <p:nvPr/>
        </p:nvCxnSpPr>
        <p:spPr>
          <a:xfrm>
            <a:off x="3295766" y="2055000"/>
            <a:ext cx="211800" cy="589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9"/>
          <p:cNvCxnSpPr>
            <a:stCxn id="457" idx="3"/>
            <a:endCxn id="456" idx="1"/>
          </p:cNvCxnSpPr>
          <p:nvPr/>
        </p:nvCxnSpPr>
        <p:spPr>
          <a:xfrm flipH="1" rot="10800000">
            <a:off x="2796712" y="2644208"/>
            <a:ext cx="711000" cy="444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High Speed Data Transfer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4258050" y="1906350"/>
            <a:ext cx="1651200" cy="360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9"/>
          <p:cNvSpPr/>
          <p:nvPr/>
        </p:nvSpPr>
        <p:spPr>
          <a:xfrm>
            <a:off x="4258050" y="2381250"/>
            <a:ext cx="1651200" cy="360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9"/>
          <p:cNvSpPr/>
          <p:nvPr/>
        </p:nvSpPr>
        <p:spPr>
          <a:xfrm>
            <a:off x="4258050" y="2856150"/>
            <a:ext cx="1651200" cy="360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9"/>
          <p:cNvSpPr txBox="1"/>
          <p:nvPr>
            <p:ph idx="1" type="body"/>
          </p:nvPr>
        </p:nvSpPr>
        <p:spPr>
          <a:xfrm>
            <a:off x="988675" y="3855050"/>
            <a:ext cx="6475500" cy="66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High-performance filesystems and node interconnects</a:t>
            </a:r>
            <a:endParaRPr sz="1900"/>
          </a:p>
        </p:txBody>
      </p:sp>
      <p:sp>
        <p:nvSpPr>
          <p:cNvPr id="471" name="Google Shape;471;p39"/>
          <p:cNvSpPr/>
          <p:nvPr/>
        </p:nvSpPr>
        <p:spPr>
          <a:xfrm rot="-5400000">
            <a:off x="6722712" y="1813776"/>
            <a:ext cx="1299250" cy="1515925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"/>
          <p:cNvSpPr/>
          <p:nvPr/>
        </p:nvSpPr>
        <p:spPr>
          <a:xfrm>
            <a:off x="3570311" y="1174350"/>
            <a:ext cx="5292300" cy="29646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 txBox="1"/>
          <p:nvPr>
            <p:ph type="title"/>
          </p:nvPr>
        </p:nvSpPr>
        <p:spPr>
          <a:xfrm>
            <a:off x="628650" y="273850"/>
            <a:ext cx="51513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Data Sharing: Within RC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0"/>
          <p:cNvSpPr/>
          <p:nvPr/>
        </p:nvSpPr>
        <p:spPr>
          <a:xfrm rot="-5400000">
            <a:off x="6665967" y="3227231"/>
            <a:ext cx="355777" cy="415109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0"/>
          <p:cNvSpPr/>
          <p:nvPr/>
        </p:nvSpPr>
        <p:spPr>
          <a:xfrm rot="-5400000">
            <a:off x="6976882" y="3337708"/>
            <a:ext cx="355777" cy="415109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0"/>
          <p:cNvSpPr/>
          <p:nvPr/>
        </p:nvSpPr>
        <p:spPr>
          <a:xfrm rot="-5400000">
            <a:off x="6773413" y="3484157"/>
            <a:ext cx="355777" cy="415109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0"/>
          <p:cNvSpPr/>
          <p:nvPr/>
        </p:nvSpPr>
        <p:spPr>
          <a:xfrm rot="-5400000">
            <a:off x="5939290" y="2813009"/>
            <a:ext cx="319497" cy="372778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0"/>
          <p:cNvSpPr/>
          <p:nvPr/>
        </p:nvSpPr>
        <p:spPr>
          <a:xfrm rot="-5400000">
            <a:off x="5756571" y="2944525"/>
            <a:ext cx="319497" cy="372778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323" y="1673097"/>
            <a:ext cx="662325" cy="66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486" y="2299497"/>
            <a:ext cx="662325" cy="66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486" y="3214409"/>
            <a:ext cx="662325" cy="661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40"/>
          <p:cNvCxnSpPr>
            <a:stCxn id="485" idx="3"/>
            <a:endCxn id="482" idx="0"/>
          </p:cNvCxnSpPr>
          <p:nvPr/>
        </p:nvCxnSpPr>
        <p:spPr>
          <a:xfrm flipH="1" rot="10800000">
            <a:off x="4988811" y="3130973"/>
            <a:ext cx="7410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0"/>
          <p:cNvCxnSpPr>
            <a:stCxn id="483" idx="2"/>
            <a:endCxn id="482" idx="0"/>
          </p:cNvCxnSpPr>
          <p:nvPr/>
        </p:nvCxnSpPr>
        <p:spPr>
          <a:xfrm>
            <a:off x="5581486" y="2334824"/>
            <a:ext cx="148500" cy="7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40"/>
          <p:cNvCxnSpPr>
            <a:stCxn id="483" idx="3"/>
            <a:endCxn id="478" idx="4"/>
          </p:cNvCxnSpPr>
          <p:nvPr/>
        </p:nvCxnSpPr>
        <p:spPr>
          <a:xfrm>
            <a:off x="5912648" y="2003960"/>
            <a:ext cx="931200" cy="12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40"/>
          <p:cNvCxnSpPr>
            <a:stCxn id="484" idx="1"/>
            <a:endCxn id="478" idx="4"/>
          </p:cNvCxnSpPr>
          <p:nvPr/>
        </p:nvCxnSpPr>
        <p:spPr>
          <a:xfrm flipH="1">
            <a:off x="6843886" y="2630360"/>
            <a:ext cx="984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40"/>
          <p:cNvSpPr/>
          <p:nvPr/>
        </p:nvSpPr>
        <p:spPr>
          <a:xfrm>
            <a:off x="3983411" y="2317763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0"/>
          <p:cNvSpPr/>
          <p:nvPr/>
        </p:nvSpPr>
        <p:spPr>
          <a:xfrm>
            <a:off x="4342689" y="2223703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0"/>
          <p:cNvSpPr/>
          <p:nvPr/>
        </p:nvSpPr>
        <p:spPr>
          <a:xfrm>
            <a:off x="4505651" y="2415412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0"/>
          <p:cNvSpPr/>
          <p:nvPr/>
        </p:nvSpPr>
        <p:spPr>
          <a:xfrm>
            <a:off x="4180268" y="2560056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0"/>
          <p:cNvSpPr/>
          <p:nvPr/>
        </p:nvSpPr>
        <p:spPr>
          <a:xfrm>
            <a:off x="3818225" y="2509439"/>
            <a:ext cx="93900" cy="939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40"/>
          <p:cNvCxnSpPr>
            <a:stCxn id="494" idx="3"/>
            <a:endCxn id="490" idx="1"/>
          </p:cNvCxnSpPr>
          <p:nvPr/>
        </p:nvCxnSpPr>
        <p:spPr>
          <a:xfrm flipH="1" rot="10800000">
            <a:off x="3912125" y="2364689"/>
            <a:ext cx="71400" cy="191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40"/>
          <p:cNvCxnSpPr>
            <a:stCxn id="494" idx="3"/>
            <a:endCxn id="493" idx="1"/>
          </p:cNvCxnSpPr>
          <p:nvPr/>
        </p:nvCxnSpPr>
        <p:spPr>
          <a:xfrm>
            <a:off x="3912125" y="2556389"/>
            <a:ext cx="268200" cy="50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40"/>
          <p:cNvCxnSpPr>
            <a:stCxn id="490" idx="2"/>
            <a:endCxn id="493" idx="1"/>
          </p:cNvCxnSpPr>
          <p:nvPr/>
        </p:nvCxnSpPr>
        <p:spPr>
          <a:xfrm>
            <a:off x="4030361" y="2411663"/>
            <a:ext cx="150000" cy="195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40"/>
          <p:cNvCxnSpPr>
            <a:endCxn id="491" idx="1"/>
          </p:cNvCxnSpPr>
          <p:nvPr/>
        </p:nvCxnSpPr>
        <p:spPr>
          <a:xfrm flipH="1" rot="10800000">
            <a:off x="4077489" y="2270653"/>
            <a:ext cx="265200" cy="93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40"/>
          <p:cNvCxnSpPr>
            <a:endCxn id="493" idx="3"/>
          </p:cNvCxnSpPr>
          <p:nvPr/>
        </p:nvCxnSpPr>
        <p:spPr>
          <a:xfrm flipH="1">
            <a:off x="4274168" y="2317806"/>
            <a:ext cx="115500" cy="289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40"/>
          <p:cNvCxnSpPr>
            <a:stCxn id="491" idx="3"/>
            <a:endCxn id="492" idx="1"/>
          </p:cNvCxnSpPr>
          <p:nvPr/>
        </p:nvCxnSpPr>
        <p:spPr>
          <a:xfrm>
            <a:off x="4436589" y="2270653"/>
            <a:ext cx="69000" cy="191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40"/>
          <p:cNvCxnSpPr>
            <a:stCxn id="493" idx="3"/>
            <a:endCxn id="492" idx="1"/>
          </p:cNvCxnSpPr>
          <p:nvPr/>
        </p:nvCxnSpPr>
        <p:spPr>
          <a:xfrm flipH="1" rot="10800000">
            <a:off x="4274168" y="2462406"/>
            <a:ext cx="231600" cy="14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0"/>
          <p:cNvSpPr/>
          <p:nvPr/>
        </p:nvSpPr>
        <p:spPr>
          <a:xfrm rot="10800000">
            <a:off x="6943820" y="1610696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0"/>
          <p:cNvSpPr/>
          <p:nvPr/>
        </p:nvSpPr>
        <p:spPr>
          <a:xfrm rot="10800000">
            <a:off x="6597812" y="1701278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0"/>
          <p:cNvSpPr/>
          <p:nvPr/>
        </p:nvSpPr>
        <p:spPr>
          <a:xfrm rot="10800000">
            <a:off x="6440870" y="1516659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"/>
          <p:cNvSpPr/>
          <p:nvPr/>
        </p:nvSpPr>
        <p:spPr>
          <a:xfrm rot="10800000">
            <a:off x="6754234" y="1377363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0"/>
          <p:cNvSpPr/>
          <p:nvPr/>
        </p:nvSpPr>
        <p:spPr>
          <a:xfrm rot="10800000">
            <a:off x="7102904" y="1426108"/>
            <a:ext cx="90600" cy="90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40"/>
          <p:cNvCxnSpPr>
            <a:stCxn id="506" idx="3"/>
            <a:endCxn id="502" idx="1"/>
          </p:cNvCxnSpPr>
          <p:nvPr/>
        </p:nvCxnSpPr>
        <p:spPr>
          <a:xfrm flipH="1">
            <a:off x="7034504" y="1471408"/>
            <a:ext cx="68400" cy="18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0"/>
          <p:cNvCxnSpPr>
            <a:stCxn id="506" idx="3"/>
            <a:endCxn id="505" idx="1"/>
          </p:cNvCxnSpPr>
          <p:nvPr/>
        </p:nvCxnSpPr>
        <p:spPr>
          <a:xfrm rot="10800000">
            <a:off x="6844904" y="1422808"/>
            <a:ext cx="258000" cy="4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0"/>
          <p:cNvCxnSpPr>
            <a:stCxn id="502" idx="2"/>
            <a:endCxn id="505" idx="1"/>
          </p:cNvCxnSpPr>
          <p:nvPr/>
        </p:nvCxnSpPr>
        <p:spPr>
          <a:xfrm rot="10800000">
            <a:off x="6844820" y="1422596"/>
            <a:ext cx="1443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0"/>
          <p:cNvCxnSpPr>
            <a:endCxn id="503" idx="1"/>
          </p:cNvCxnSpPr>
          <p:nvPr/>
        </p:nvCxnSpPr>
        <p:spPr>
          <a:xfrm flipH="1">
            <a:off x="6688412" y="1655978"/>
            <a:ext cx="255300" cy="9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40"/>
          <p:cNvCxnSpPr/>
          <p:nvPr/>
        </p:nvCxnSpPr>
        <p:spPr>
          <a:xfrm flipH="1" rot="10800000">
            <a:off x="6642934" y="1422663"/>
            <a:ext cx="111300" cy="2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40"/>
          <p:cNvCxnSpPr>
            <a:stCxn id="503" idx="3"/>
            <a:endCxn id="504" idx="1"/>
          </p:cNvCxnSpPr>
          <p:nvPr/>
        </p:nvCxnSpPr>
        <p:spPr>
          <a:xfrm rot="10800000">
            <a:off x="6531512" y="1562078"/>
            <a:ext cx="66300" cy="18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0"/>
          <p:cNvCxnSpPr>
            <a:stCxn id="505" idx="3"/>
            <a:endCxn id="504" idx="1"/>
          </p:cNvCxnSpPr>
          <p:nvPr/>
        </p:nvCxnSpPr>
        <p:spPr>
          <a:xfrm flipH="1">
            <a:off x="6531334" y="1422663"/>
            <a:ext cx="222900" cy="13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0"/>
          <p:cNvSpPr txBox="1"/>
          <p:nvPr/>
        </p:nvSpPr>
        <p:spPr>
          <a:xfrm>
            <a:off x="216500" y="1532325"/>
            <a:ext cx="3239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Sharing workspaces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Project space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Scratch space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PetaLibrary space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1"/>
          <p:cNvSpPr/>
          <p:nvPr/>
        </p:nvSpPr>
        <p:spPr>
          <a:xfrm>
            <a:off x="4792200" y="1357075"/>
            <a:ext cx="4003200" cy="22425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1"/>
          <p:cNvSpPr/>
          <p:nvPr/>
        </p:nvSpPr>
        <p:spPr>
          <a:xfrm>
            <a:off x="5340812" y="2171206"/>
            <a:ext cx="111600" cy="111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"/>
          <p:cNvSpPr/>
          <p:nvPr/>
        </p:nvSpPr>
        <p:spPr>
          <a:xfrm>
            <a:off x="5767627" y="2059462"/>
            <a:ext cx="111600" cy="111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1"/>
          <p:cNvSpPr/>
          <p:nvPr/>
        </p:nvSpPr>
        <p:spPr>
          <a:xfrm>
            <a:off x="5961222" y="2287214"/>
            <a:ext cx="111600" cy="111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1"/>
          <p:cNvSpPr/>
          <p:nvPr/>
        </p:nvSpPr>
        <p:spPr>
          <a:xfrm>
            <a:off x="5574675" y="2459054"/>
            <a:ext cx="111600" cy="111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"/>
          <p:cNvSpPr/>
          <p:nvPr/>
        </p:nvSpPr>
        <p:spPr>
          <a:xfrm>
            <a:off x="5144575" y="2398920"/>
            <a:ext cx="111600" cy="1116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5" name="Google Shape;525;p41"/>
          <p:cNvCxnSpPr>
            <a:stCxn id="524" idx="3"/>
            <a:endCxn id="520" idx="1"/>
          </p:cNvCxnSpPr>
          <p:nvPr/>
        </p:nvCxnSpPr>
        <p:spPr>
          <a:xfrm flipH="1" rot="10800000">
            <a:off x="5256175" y="2227020"/>
            <a:ext cx="84600" cy="227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41"/>
          <p:cNvCxnSpPr>
            <a:stCxn id="524" idx="3"/>
            <a:endCxn id="523" idx="1"/>
          </p:cNvCxnSpPr>
          <p:nvPr/>
        </p:nvCxnSpPr>
        <p:spPr>
          <a:xfrm>
            <a:off x="5256175" y="2454720"/>
            <a:ext cx="318600" cy="600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41"/>
          <p:cNvCxnSpPr>
            <a:stCxn id="520" idx="2"/>
            <a:endCxn id="523" idx="1"/>
          </p:cNvCxnSpPr>
          <p:nvPr/>
        </p:nvCxnSpPr>
        <p:spPr>
          <a:xfrm>
            <a:off x="5396612" y="2282806"/>
            <a:ext cx="178200" cy="231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41"/>
          <p:cNvCxnSpPr>
            <a:endCxn id="521" idx="1"/>
          </p:cNvCxnSpPr>
          <p:nvPr/>
        </p:nvCxnSpPr>
        <p:spPr>
          <a:xfrm flipH="1" rot="10800000">
            <a:off x="5452327" y="2115262"/>
            <a:ext cx="315300" cy="111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41"/>
          <p:cNvCxnSpPr>
            <a:endCxn id="523" idx="3"/>
          </p:cNvCxnSpPr>
          <p:nvPr/>
        </p:nvCxnSpPr>
        <p:spPr>
          <a:xfrm flipH="1">
            <a:off x="5686275" y="2171354"/>
            <a:ext cx="137100" cy="343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1"/>
          <p:cNvCxnSpPr>
            <a:stCxn id="521" idx="3"/>
            <a:endCxn id="522" idx="1"/>
          </p:cNvCxnSpPr>
          <p:nvPr/>
        </p:nvCxnSpPr>
        <p:spPr>
          <a:xfrm>
            <a:off x="5879227" y="2115262"/>
            <a:ext cx="81900" cy="227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>
            <a:stCxn id="523" idx="3"/>
            <a:endCxn id="522" idx="1"/>
          </p:cNvCxnSpPr>
          <p:nvPr/>
        </p:nvCxnSpPr>
        <p:spPr>
          <a:xfrm flipH="1" rot="10800000">
            <a:off x="5686275" y="2342954"/>
            <a:ext cx="274800" cy="171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type="title"/>
          </p:nvPr>
        </p:nvSpPr>
        <p:spPr>
          <a:xfrm>
            <a:off x="628650" y="273850"/>
            <a:ext cx="60879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Data Sharing: Outside RC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1"/>
          <p:cNvSpPr/>
          <p:nvPr/>
        </p:nvSpPr>
        <p:spPr>
          <a:xfrm rot="-5400000">
            <a:off x="6460730" y="2775656"/>
            <a:ext cx="355777" cy="415109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 rot="-5400000">
            <a:off x="6771644" y="2886133"/>
            <a:ext cx="355777" cy="415109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 rot="-5400000">
            <a:off x="6568176" y="3032582"/>
            <a:ext cx="355777" cy="415109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rot="10800000">
            <a:off x="8050618" y="2440953"/>
            <a:ext cx="146700" cy="1467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rot="10800000">
            <a:off x="7490651" y="2587558"/>
            <a:ext cx="146700" cy="1467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 rot="10800000">
            <a:off x="7236660" y="2288754"/>
            <a:ext cx="146700" cy="1467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1"/>
          <p:cNvSpPr/>
          <p:nvPr/>
        </p:nvSpPr>
        <p:spPr>
          <a:xfrm rot="10800000">
            <a:off x="7743798" y="2063307"/>
            <a:ext cx="146700" cy="1467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 rot="10800000">
            <a:off x="8308075" y="2142200"/>
            <a:ext cx="146700" cy="1467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Google Shape;541;p41"/>
          <p:cNvCxnSpPr>
            <a:stCxn id="540" idx="3"/>
            <a:endCxn id="536" idx="1"/>
          </p:cNvCxnSpPr>
          <p:nvPr/>
        </p:nvCxnSpPr>
        <p:spPr>
          <a:xfrm flipH="1">
            <a:off x="8197375" y="2215550"/>
            <a:ext cx="110700" cy="29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41"/>
          <p:cNvCxnSpPr>
            <a:stCxn id="540" idx="3"/>
            <a:endCxn id="539" idx="1"/>
          </p:cNvCxnSpPr>
          <p:nvPr/>
        </p:nvCxnSpPr>
        <p:spPr>
          <a:xfrm rot="10800000">
            <a:off x="7890475" y="2136650"/>
            <a:ext cx="417600" cy="7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41"/>
          <p:cNvCxnSpPr>
            <a:stCxn id="536" idx="2"/>
            <a:endCxn id="539" idx="1"/>
          </p:cNvCxnSpPr>
          <p:nvPr/>
        </p:nvCxnSpPr>
        <p:spPr>
          <a:xfrm rot="10800000">
            <a:off x="7890568" y="2136753"/>
            <a:ext cx="233400" cy="30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41"/>
          <p:cNvCxnSpPr>
            <a:endCxn id="537" idx="1"/>
          </p:cNvCxnSpPr>
          <p:nvPr/>
        </p:nvCxnSpPr>
        <p:spPr>
          <a:xfrm flipH="1">
            <a:off x="7637351" y="2514208"/>
            <a:ext cx="413400" cy="14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41"/>
          <p:cNvCxnSpPr>
            <a:endCxn id="539" idx="3"/>
          </p:cNvCxnSpPr>
          <p:nvPr/>
        </p:nvCxnSpPr>
        <p:spPr>
          <a:xfrm flipH="1" rot="10800000">
            <a:off x="7564098" y="2136657"/>
            <a:ext cx="179700" cy="45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41"/>
          <p:cNvCxnSpPr>
            <a:stCxn id="537" idx="3"/>
            <a:endCxn id="538" idx="1"/>
          </p:cNvCxnSpPr>
          <p:nvPr/>
        </p:nvCxnSpPr>
        <p:spPr>
          <a:xfrm rot="10800000">
            <a:off x="7383251" y="2362108"/>
            <a:ext cx="107400" cy="29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41"/>
          <p:cNvCxnSpPr>
            <a:stCxn id="539" idx="3"/>
            <a:endCxn id="538" idx="1"/>
          </p:cNvCxnSpPr>
          <p:nvPr/>
        </p:nvCxnSpPr>
        <p:spPr>
          <a:xfrm flipH="1">
            <a:off x="7383498" y="2136657"/>
            <a:ext cx="360300" cy="22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41"/>
          <p:cNvSpPr/>
          <p:nvPr/>
        </p:nvSpPr>
        <p:spPr>
          <a:xfrm rot="-5400000">
            <a:off x="6743253" y="1637634"/>
            <a:ext cx="319497" cy="372778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1"/>
          <p:cNvSpPr/>
          <p:nvPr/>
        </p:nvSpPr>
        <p:spPr>
          <a:xfrm rot="-5400000">
            <a:off x="6560533" y="1769150"/>
            <a:ext cx="319497" cy="372778"/>
          </a:xfrm>
          <a:prstGeom prst="flowChartMagneticDrum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798" y="360672"/>
            <a:ext cx="662325" cy="66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798" y="3701797"/>
            <a:ext cx="662325" cy="66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961" y="3958634"/>
            <a:ext cx="662325" cy="66172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1"/>
          <p:cNvSpPr txBox="1"/>
          <p:nvPr/>
        </p:nvSpPr>
        <p:spPr>
          <a:xfrm>
            <a:off x="541100" y="1265350"/>
            <a:ext cx="40626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en" sz="2000" u="sng"/>
              <a:t>Globus</a:t>
            </a:r>
            <a:endParaRPr b="1" i="1" sz="2000" u="sng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Automates large data transfers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Resumes failed transfers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Distributes large transfers across DTNs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Shared endpoints, etc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Transfer Nodes (DTN)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Internal CU network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Command line tools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scp, sftp, rsync</a:t>
            </a:r>
            <a:endParaRPr sz="1600"/>
          </a:p>
        </p:txBody>
      </p:sp>
      <p:cxnSp>
        <p:nvCxnSpPr>
          <p:cNvPr id="554" name="Google Shape;554;p41"/>
          <p:cNvCxnSpPr>
            <a:stCxn id="533" idx="0"/>
            <a:endCxn id="552" idx="0"/>
          </p:cNvCxnSpPr>
          <p:nvPr/>
        </p:nvCxnSpPr>
        <p:spPr>
          <a:xfrm flipH="1">
            <a:off x="5355263" y="2983210"/>
            <a:ext cx="1075800" cy="9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41"/>
          <p:cNvCxnSpPr>
            <a:stCxn id="550" idx="1"/>
            <a:endCxn id="548" idx="4"/>
          </p:cNvCxnSpPr>
          <p:nvPr/>
        </p:nvCxnSpPr>
        <p:spPr>
          <a:xfrm flipH="1">
            <a:off x="6903098" y="691535"/>
            <a:ext cx="419700" cy="9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41"/>
          <p:cNvCxnSpPr>
            <a:stCxn id="534" idx="2"/>
            <a:endCxn id="551" idx="1"/>
          </p:cNvCxnSpPr>
          <p:nvPr/>
        </p:nvCxnSpPr>
        <p:spPr>
          <a:xfrm>
            <a:off x="7157087" y="3093688"/>
            <a:ext cx="586800" cy="9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41"/>
          <p:cNvCxnSpPr>
            <a:stCxn id="551" idx="1"/>
            <a:endCxn id="534" idx="2"/>
          </p:cNvCxnSpPr>
          <p:nvPr/>
        </p:nvCxnSpPr>
        <p:spPr>
          <a:xfrm rot="10800000">
            <a:off x="7156998" y="3093660"/>
            <a:ext cx="586800" cy="9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2"/>
          <p:cNvSpPr txBox="1"/>
          <p:nvPr>
            <p:ph type="title"/>
          </p:nvPr>
        </p:nvSpPr>
        <p:spPr>
          <a:xfrm>
            <a:off x="1112925" y="2285400"/>
            <a:ext cx="70437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Accessing Research Computing </a:t>
            </a:r>
            <a:endParaRPr b="1" sz="3020"/>
          </a:p>
        </p:txBody>
      </p:sp>
      <p:sp>
        <p:nvSpPr>
          <p:cNvPr id="563" name="Google Shape;563;p4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64" name="Google Shape;564;p4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How to Access RC Resources?</a:t>
            </a:r>
            <a:endParaRPr sz="3020"/>
          </a:p>
        </p:txBody>
      </p:sp>
      <p:sp>
        <p:nvSpPr>
          <p:cNvPr id="570" name="Google Shape;570;p43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Get an account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Set up two factor authentication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Inform us of any specific needs)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Log in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Create greatness! (responsibly)</a:t>
            </a:r>
            <a:endParaRPr/>
          </a:p>
        </p:txBody>
      </p:sp>
      <p:sp>
        <p:nvSpPr>
          <p:cNvPr id="571" name="Google Shape;571;p4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72" name="Google Shape;572;p4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Learning Goals</a:t>
            </a:r>
            <a:endParaRPr/>
          </a:p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628650" y="1369225"/>
            <a:ext cx="55491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is CU Research Computing (CURC)?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Understand Basic Resources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Getting an account &amp; logging in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Navigate the RC system</a:t>
            </a:r>
            <a:endParaRPr sz="1800">
              <a:highlight>
                <a:srgbClr val="F4CCCC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</a:t>
            </a:r>
            <a:r>
              <a:rPr lang="en" sz="1800"/>
              <a:t>un a job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Help!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Getting an account</a:t>
            </a:r>
            <a:endParaRPr sz="3020"/>
          </a:p>
        </p:txBody>
      </p:sp>
      <p:sp>
        <p:nvSpPr>
          <p:cNvPr id="578" name="Google Shape;578;p44"/>
          <p:cNvSpPr txBox="1"/>
          <p:nvPr>
            <p:ph idx="1" type="body"/>
          </p:nvPr>
        </p:nvSpPr>
        <p:spPr>
          <a:xfrm>
            <a:off x="311700" y="1152475"/>
            <a:ext cx="8218800" cy="32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-20193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CU Boulder users and affiliates:</a:t>
            </a:r>
            <a:endParaRPr sz="2800">
              <a:solidFill>
                <a:schemeClr val="dk1"/>
              </a:solidFill>
            </a:endParaRPr>
          </a:p>
          <a:p>
            <a:pPr indent="-21209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Request an account through the RC Account request portal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" sz="2400"/>
              <a:t> </a:t>
            </a:r>
            <a:endParaRPr sz="2400">
              <a:solidFill>
                <a:schemeClr val="dk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CSU Users: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Request an CSU eID if you don’t have one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Fill out account application form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Duo authentication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Then get an RC user account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https://www.acns.colostate.edu/hpc/summit-get-started/</a:t>
            </a:r>
            <a:endParaRPr sz="2400">
              <a:solidFill>
                <a:schemeClr val="dk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RMACC Users: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Contact your local representative, if known. Email rc-help@colorado.edu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We’ll guide you through the process</a:t>
            </a:r>
            <a:endParaRPr/>
          </a:p>
        </p:txBody>
      </p:sp>
      <p:sp>
        <p:nvSpPr>
          <p:cNvPr id="579" name="Google Shape;579;p4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80" name="Google Shape;580;p4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Getting an Account</a:t>
            </a:r>
            <a:endParaRPr/>
          </a:p>
        </p:txBody>
      </p:sp>
      <p:sp>
        <p:nvSpPr>
          <p:cNvPr id="586" name="Google Shape;586;p4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87" name="Google Shape;587;p4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45"/>
          <p:cNvSpPr txBox="1"/>
          <p:nvPr>
            <p:ph idx="1" type="body"/>
          </p:nvPr>
        </p:nvSpPr>
        <p:spPr>
          <a:xfrm>
            <a:off x="311700" y="1152475"/>
            <a:ext cx="8218800" cy="32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209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CU Boulder users and affiliates:</a:t>
            </a:r>
            <a:endParaRPr sz="1700">
              <a:solidFill>
                <a:schemeClr val="dk1"/>
              </a:solidFill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Request an account through the RC Account request portal</a:t>
            </a:r>
            <a:endParaRPr sz="1700">
              <a:solidFill>
                <a:schemeClr val="dk1"/>
              </a:solidFill>
            </a:endParaRPr>
          </a:p>
          <a:p>
            <a:pPr indent="-2362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RC Account</a:t>
            </a:r>
            <a:endParaRPr/>
          </a:p>
        </p:txBody>
      </p:sp>
      <p:sp>
        <p:nvSpPr>
          <p:cNvPr id="594" name="Google Shape;59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</a:rPr>
              <a:t>Access to:</a:t>
            </a:r>
            <a:endParaRPr b="1" sz="2000"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Summit Cluster (soon Alpine)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“Core” storage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PetaLibary Storage (if applicable)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Gateways (CU affiliates)</a:t>
            </a:r>
            <a:endParaRPr sz="2000"/>
          </a:p>
        </p:txBody>
      </p:sp>
      <p:sp>
        <p:nvSpPr>
          <p:cNvPr id="595" name="Google Shape;595;p4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96" name="Google Shape;596;p4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Two Factor Authentication</a:t>
            </a:r>
            <a:endParaRPr sz="3020"/>
          </a:p>
        </p:txBody>
      </p:sp>
      <p:sp>
        <p:nvSpPr>
          <p:cNvPr id="602" name="Google Shape;602;p47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8415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>
                <a:solidFill>
                  <a:schemeClr val="dk1"/>
                </a:solidFill>
              </a:rPr>
              <a:t>Provides an extra level of authentication</a:t>
            </a:r>
            <a:endParaRPr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We are outside the firewall!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Valuable resources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I</a:t>
            </a:r>
            <a:r>
              <a:rPr lang="en" sz="1700">
                <a:solidFill>
                  <a:schemeClr val="dk1"/>
                </a:solidFill>
              </a:rPr>
              <a:t>nviting, high-profile target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Lost time investigating/fixing</a:t>
            </a:r>
            <a:endParaRPr sz="17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4765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Duo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000"/>
              <a:t>You will receive a Duo invitation when your RC account is created. </a:t>
            </a:r>
            <a:endParaRPr sz="1700"/>
          </a:p>
        </p:txBody>
      </p:sp>
      <p:sp>
        <p:nvSpPr>
          <p:cNvPr id="603" name="Google Shape;603;p4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04" name="Google Shape;604;p4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Duo Authentication</a:t>
            </a:r>
            <a:endParaRPr/>
          </a:p>
        </p:txBody>
      </p:sp>
      <p:sp>
        <p:nvSpPr>
          <p:cNvPr id="610" name="Google Shape;61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CFCFC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Most users use the Duo smartphone app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“Phone Call” is an alternatives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Physical code generator “token” available for $20</a:t>
            </a:r>
            <a:endParaRPr/>
          </a:p>
        </p:txBody>
      </p:sp>
      <p:sp>
        <p:nvSpPr>
          <p:cNvPr id="611" name="Google Shape;611;p4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12" name="Google Shape;612;p4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451" y="510800"/>
            <a:ext cx="1718750" cy="3725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4" name="Google Shape;614;p48"/>
          <p:cNvSpPr/>
          <p:nvPr/>
        </p:nvSpPr>
        <p:spPr>
          <a:xfrm>
            <a:off x="7492275" y="1849775"/>
            <a:ext cx="294900" cy="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/>
          <p:nvPr/>
        </p:nvSpPr>
        <p:spPr>
          <a:xfrm>
            <a:off x="7400000" y="2085575"/>
            <a:ext cx="474900" cy="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Linux comfort level check!</a:t>
            </a:r>
            <a:endParaRPr sz="3000"/>
          </a:p>
        </p:txBody>
      </p:sp>
      <p:sp>
        <p:nvSpPr>
          <p:cNvPr id="621" name="Google Shape;621;p49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On a scale from (1-10) </a:t>
            </a:r>
            <a:r>
              <a:rPr b="1" lang="en" sz="2000"/>
              <a:t>how familiar/comfortable are you with Linux</a:t>
            </a:r>
            <a:r>
              <a:rPr lang="en" sz="2000"/>
              <a:t>?</a:t>
            </a:r>
            <a:endParaRPr sz="2000"/>
          </a:p>
          <a:p>
            <a:pPr indent="-1905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command line</a:t>
            </a:r>
            <a:endParaRPr sz="2000"/>
          </a:p>
          <a:p>
            <a:pPr indent="-1905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Basic commands</a:t>
            </a:r>
            <a:endParaRPr sz="2000"/>
          </a:p>
          <a:p>
            <a:pPr indent="-1905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Linux filesystem</a:t>
            </a:r>
            <a:endParaRPr sz="2000"/>
          </a:p>
          <a:p>
            <a:pPr indent="-1905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Navigating the filesystem</a:t>
            </a:r>
            <a:endParaRPr sz="2000"/>
          </a:p>
        </p:txBody>
      </p:sp>
      <p:sp>
        <p:nvSpPr>
          <p:cNvPr id="622" name="Google Shape;622;p4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23" name="Google Shape;623;p4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Terminal</a:t>
            </a:r>
            <a:endParaRPr sz="3000"/>
          </a:p>
        </p:txBody>
      </p:sp>
      <p:sp>
        <p:nvSpPr>
          <p:cNvPr id="629" name="Google Shape;629;p50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Mac or Linux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Terminal application</a:t>
            </a:r>
            <a:endParaRPr/>
          </a:p>
          <a:p>
            <a:pPr indent="-1524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Windows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PuTTY (</a:t>
            </a:r>
            <a:r>
              <a:rPr lang="en"/>
              <a:t>recommended</a:t>
            </a:r>
            <a:r>
              <a:rPr lang="en"/>
              <a:t>)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Powershell</a:t>
            </a:r>
            <a:endParaRPr/>
          </a:p>
          <a:p>
            <a:pPr indent="0" lvl="0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Open OnDemand (</a:t>
            </a:r>
            <a:r>
              <a:rPr i="1" lang="en" sz="1800"/>
              <a:t>alternative for CU affiliates</a:t>
            </a:r>
            <a:r>
              <a:rPr lang="en" sz="1800"/>
              <a:t>)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For those less familiar with Linux (</a:t>
            </a:r>
            <a:r>
              <a:rPr lang="en" u="sng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"/>
              <a:t>)</a:t>
            </a:r>
            <a:endParaRPr/>
          </a:p>
        </p:txBody>
      </p:sp>
      <p:sp>
        <p:nvSpPr>
          <p:cNvPr id="630" name="Google Shape;630;p5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31" name="Google Shape;631;p5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" name="Google Shape;6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002" y="1132575"/>
            <a:ext cx="2658525" cy="23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Logging in via Terminal</a:t>
            </a:r>
            <a:endParaRPr/>
          </a:p>
        </p:txBody>
      </p:sp>
      <p:sp>
        <p:nvSpPr>
          <p:cNvPr id="638" name="Google Shape;638;p5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39" name="Google Shape;639;p5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51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To login to an RC login node: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ssh &lt;</a:t>
            </a: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uFill>
                  <a:noFill/>
                </a:uFill>
                <a:latin typeface="Courier"/>
                <a:ea typeface="Courier"/>
                <a:cs typeface="Courier"/>
                <a:sym typeface="Couri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username&gt;@login.rc.colorado.edu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en">
                <a:latin typeface="Courier"/>
                <a:ea typeface="Courier"/>
                <a:cs typeface="Courier"/>
                <a:sym typeface="Courier"/>
              </a:rPr>
            </a:br>
            <a:r>
              <a:rPr lang="en" sz="2000"/>
              <a:t>Supply your IdentiKey password and your Duo app will alert you to confirm the login</a:t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367"/>
              <a:t>If you’re using a tutorial </a:t>
            </a:r>
            <a:r>
              <a:rPr lang="en" sz="1367"/>
              <a:t>account</a:t>
            </a:r>
            <a:r>
              <a:rPr lang="en" sz="1367"/>
              <a:t>:</a:t>
            </a:r>
            <a:endParaRPr sz="1367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467"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b="1" lang="en" sz="1667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ssh &lt;</a:t>
            </a:r>
            <a:r>
              <a:rPr b="1" lang="en" sz="1667">
                <a:solidFill>
                  <a:schemeClr val="lt1"/>
                </a:solidFill>
                <a:highlight>
                  <a:srgbClr val="404040"/>
                </a:highlight>
                <a:uFill>
                  <a:noFill/>
                </a:uFill>
                <a:latin typeface="Courier"/>
                <a:ea typeface="Courier"/>
                <a:cs typeface="Courier"/>
                <a:sym typeface="Couri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username&gt;@tlogin1.rc.colorado.edu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641" name="Google Shape;641;p51"/>
          <p:cNvCxnSpPr/>
          <p:nvPr/>
        </p:nvCxnSpPr>
        <p:spPr>
          <a:xfrm>
            <a:off x="613432" y="3758117"/>
            <a:ext cx="74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Logging in with OnDemand</a:t>
            </a:r>
            <a:endParaRPr/>
          </a:p>
        </p:txBody>
      </p:sp>
      <p:sp>
        <p:nvSpPr>
          <p:cNvPr id="647" name="Google Shape;647;p5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48" name="Google Shape;648;p5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9" name="Google Shape;649;p52"/>
          <p:cNvCxnSpPr/>
          <p:nvPr/>
        </p:nvCxnSpPr>
        <p:spPr>
          <a:xfrm>
            <a:off x="613432" y="3758117"/>
            <a:ext cx="74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Logging In</a:t>
            </a:r>
            <a:endParaRPr b="1" sz="3000"/>
          </a:p>
        </p:txBody>
      </p:sp>
      <p:sp>
        <p:nvSpPr>
          <p:cNvPr id="655" name="Google Shape;655;p53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It’s important to note that you are NOT logging into any specific resource, Summit, etc.</a:t>
            </a:r>
            <a:endParaRPr sz="20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When you log in, you land on our login nodes</a:t>
            </a:r>
            <a:endParaRPr sz="20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From there, you can access our other resources</a:t>
            </a:r>
            <a:endParaRPr sz="1300"/>
          </a:p>
        </p:txBody>
      </p:sp>
      <p:sp>
        <p:nvSpPr>
          <p:cNvPr id="656" name="Google Shape;656;p5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57" name="Google Shape;657;p5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Things to Take Note Of</a:t>
            </a:r>
            <a:endParaRPr/>
          </a:p>
        </p:txBody>
      </p:sp>
      <p:sp>
        <p:nvSpPr>
          <p:cNvPr id="120" name="Google Shape;120;p18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628650" y="1166025"/>
            <a:ext cx="3943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Confusing, ambiguous, highly nuanced concepts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Goal is to avoid common mistakes, pitfalls, and frustrations</a:t>
            </a:r>
            <a:endParaRPr sz="1800"/>
          </a:p>
        </p:txBody>
      </p:sp>
      <p:sp>
        <p:nvSpPr>
          <p:cNvPr id="123" name="Google Shape;123;p18"/>
          <p:cNvSpPr txBox="1"/>
          <p:nvPr/>
        </p:nvSpPr>
        <p:spPr>
          <a:xfrm>
            <a:off x="5270075" y="3089025"/>
            <a:ext cx="250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Ask Questions!</a:t>
            </a:r>
            <a:endParaRPr b="1" sz="24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150" y="1262375"/>
            <a:ext cx="1363501" cy="17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4"/>
          <p:cNvSpPr txBox="1"/>
          <p:nvPr>
            <p:ph type="title"/>
          </p:nvPr>
        </p:nvSpPr>
        <p:spPr>
          <a:xfrm>
            <a:off x="1017075" y="2285400"/>
            <a:ext cx="72354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Navigating</a:t>
            </a:r>
            <a:r>
              <a:rPr b="1" lang="en" sz="3020"/>
              <a:t> Research Computing </a:t>
            </a:r>
            <a:endParaRPr b="1" sz="3020"/>
          </a:p>
        </p:txBody>
      </p:sp>
      <p:sp>
        <p:nvSpPr>
          <p:cNvPr id="663" name="Google Shape;663;p5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64" name="Google Shape;664;p5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Google Shape;669;p55"/>
          <p:cNvGraphicFramePr/>
          <p:nvPr/>
        </p:nvGraphicFramePr>
        <p:xfrm>
          <a:off x="585900" y="457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{11936A0C-3AE2-4E2A-A9A4-E3AF88BD3836}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Node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File System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One computing server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Physical hardware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Work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together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 in parallel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The basic tree-like layout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From most nodes* you have access to the entire file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0" name="Google Shape;670;p5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671" name="Google Shape;671;p5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55"/>
          <p:cNvSpPr/>
          <p:nvPr/>
        </p:nvSpPr>
        <p:spPr>
          <a:xfrm>
            <a:off x="1870050" y="33680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>
            <a:off x="2916225" y="30941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5"/>
          <p:cNvSpPr/>
          <p:nvPr/>
        </p:nvSpPr>
        <p:spPr>
          <a:xfrm>
            <a:off x="3704575" y="36246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>
            <a:off x="2443275" y="407357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5"/>
          <p:cNvSpPr/>
          <p:nvPr/>
        </p:nvSpPr>
        <p:spPr>
          <a:xfrm>
            <a:off x="1096025" y="38985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7" name="Google Shape;677;p55"/>
          <p:cNvCxnSpPr>
            <a:stCxn id="676" idx="3"/>
            <a:endCxn id="672" idx="1"/>
          </p:cNvCxnSpPr>
          <p:nvPr/>
        </p:nvCxnSpPr>
        <p:spPr>
          <a:xfrm flipH="1" rot="10800000">
            <a:off x="1369925" y="3505100"/>
            <a:ext cx="5001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>
            <a:endCxn id="675" idx="1"/>
          </p:cNvCxnSpPr>
          <p:nvPr/>
        </p:nvCxnSpPr>
        <p:spPr>
          <a:xfrm>
            <a:off x="1369875" y="4035625"/>
            <a:ext cx="1073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55"/>
          <p:cNvCxnSpPr>
            <a:stCxn id="672" idx="2"/>
            <a:endCxn id="675" idx="1"/>
          </p:cNvCxnSpPr>
          <p:nvPr/>
        </p:nvCxnSpPr>
        <p:spPr>
          <a:xfrm>
            <a:off x="2007000" y="3641925"/>
            <a:ext cx="4362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55"/>
          <p:cNvCxnSpPr>
            <a:endCxn id="673" idx="1"/>
          </p:cNvCxnSpPr>
          <p:nvPr/>
        </p:nvCxnSpPr>
        <p:spPr>
          <a:xfrm flipH="1" rot="10800000">
            <a:off x="2144025" y="3231075"/>
            <a:ext cx="772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55"/>
          <p:cNvCxnSpPr>
            <a:endCxn id="675" idx="3"/>
          </p:cNvCxnSpPr>
          <p:nvPr/>
        </p:nvCxnSpPr>
        <p:spPr>
          <a:xfrm flipH="1">
            <a:off x="2717175" y="3368125"/>
            <a:ext cx="336000" cy="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55"/>
          <p:cNvCxnSpPr>
            <a:stCxn id="673" idx="3"/>
            <a:endCxn id="674" idx="1"/>
          </p:cNvCxnSpPr>
          <p:nvPr/>
        </p:nvCxnSpPr>
        <p:spPr>
          <a:xfrm>
            <a:off x="3190125" y="3231075"/>
            <a:ext cx="5145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55"/>
          <p:cNvCxnSpPr>
            <a:stCxn id="675" idx="3"/>
            <a:endCxn id="674" idx="1"/>
          </p:cNvCxnSpPr>
          <p:nvPr/>
        </p:nvCxnSpPr>
        <p:spPr>
          <a:xfrm flipH="1" rot="10800000">
            <a:off x="2717175" y="3761725"/>
            <a:ext cx="987300" cy="4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55"/>
          <p:cNvSpPr/>
          <p:nvPr/>
        </p:nvSpPr>
        <p:spPr>
          <a:xfrm>
            <a:off x="6608575" y="3067300"/>
            <a:ext cx="3006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</a:t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>
            <a:off x="55446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</a:t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>
            <a:off x="5362103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</a:t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>
            <a:off x="5963376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</a:t>
            </a:r>
            <a:endParaRPr/>
          </a:p>
        </p:txBody>
      </p:sp>
      <p:cxnSp>
        <p:nvCxnSpPr>
          <p:cNvPr id="688" name="Google Shape;688;p55"/>
          <p:cNvCxnSpPr>
            <a:stCxn id="685" idx="0"/>
            <a:endCxn id="684" idx="2"/>
          </p:cNvCxnSpPr>
          <p:nvPr/>
        </p:nvCxnSpPr>
        <p:spPr>
          <a:xfrm rot="-5400000">
            <a:off x="6168525" y="2914575"/>
            <a:ext cx="163800" cy="101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55"/>
          <p:cNvCxnSpPr>
            <a:stCxn id="690" idx="0"/>
            <a:endCxn id="684" idx="2"/>
          </p:cNvCxnSpPr>
          <p:nvPr/>
        </p:nvCxnSpPr>
        <p:spPr>
          <a:xfrm rot="-5400000">
            <a:off x="6427950" y="3173925"/>
            <a:ext cx="163800" cy="498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55"/>
          <p:cNvCxnSpPr>
            <a:stCxn id="692" idx="0"/>
            <a:endCxn id="684" idx="2"/>
          </p:cNvCxnSpPr>
          <p:nvPr/>
        </p:nvCxnSpPr>
        <p:spPr>
          <a:xfrm flipH="1" rot="5400000">
            <a:off x="6700525" y="3399675"/>
            <a:ext cx="163800" cy="46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55"/>
          <p:cNvCxnSpPr>
            <a:stCxn id="694" idx="0"/>
            <a:endCxn id="684" idx="2"/>
          </p:cNvCxnSpPr>
          <p:nvPr/>
        </p:nvCxnSpPr>
        <p:spPr>
          <a:xfrm flipH="1" rot="5400000">
            <a:off x="7041675" y="3058425"/>
            <a:ext cx="163800" cy="729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55"/>
          <p:cNvCxnSpPr>
            <a:stCxn id="686" idx="0"/>
            <a:endCxn id="685" idx="2"/>
          </p:cNvCxnSpPr>
          <p:nvPr/>
        </p:nvCxnSpPr>
        <p:spPr>
          <a:xfrm rot="-5400000">
            <a:off x="5546303" y="3762550"/>
            <a:ext cx="179400" cy="2118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55"/>
          <p:cNvCxnSpPr>
            <a:stCxn id="687" idx="0"/>
            <a:endCxn id="685" idx="2"/>
          </p:cNvCxnSpPr>
          <p:nvPr/>
        </p:nvCxnSpPr>
        <p:spPr>
          <a:xfrm flipH="1" rot="5400000">
            <a:off x="5846976" y="3673750"/>
            <a:ext cx="179400" cy="3894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55"/>
          <p:cNvSpPr/>
          <p:nvPr/>
        </p:nvSpPr>
        <p:spPr>
          <a:xfrm>
            <a:off x="6063450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</a:t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>
            <a:off x="66085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  <p:sp>
        <p:nvSpPr>
          <p:cNvPr id="694" name="Google Shape;694;p55"/>
          <p:cNvSpPr/>
          <p:nvPr/>
        </p:nvSpPr>
        <p:spPr>
          <a:xfrm>
            <a:off x="72909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6"/>
          <p:cNvSpPr/>
          <p:nvPr/>
        </p:nvSpPr>
        <p:spPr>
          <a:xfrm flipH="1" rot="5400000">
            <a:off x="5804575" y="2056825"/>
            <a:ext cx="1357200" cy="3224100"/>
          </a:xfrm>
          <a:prstGeom prst="wedgeRoundRectCallout">
            <a:avLst>
              <a:gd fmla="val -9111" name="adj1"/>
              <a:gd fmla="val 6924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2" name="Google Shape;702;p56"/>
          <p:cNvGraphicFramePr/>
          <p:nvPr/>
        </p:nvGraphicFramePr>
        <p:xfrm>
          <a:off x="585900" y="457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{11936A0C-3AE2-4E2A-A9A4-E3AF88BD3836}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Node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File System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One computing server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Physical hardware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Work together in parallel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The basic tree-like layout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From most nodes* you have access to the entire file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3" name="Google Shape;703;p5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04" name="Google Shape;704;p5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5" name="Google Shape;705;p56"/>
          <p:cNvSpPr/>
          <p:nvPr/>
        </p:nvSpPr>
        <p:spPr>
          <a:xfrm>
            <a:off x="1870050" y="33680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6"/>
          <p:cNvSpPr/>
          <p:nvPr/>
        </p:nvSpPr>
        <p:spPr>
          <a:xfrm>
            <a:off x="2916225" y="30941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6"/>
          <p:cNvSpPr/>
          <p:nvPr/>
        </p:nvSpPr>
        <p:spPr>
          <a:xfrm>
            <a:off x="3704575" y="36246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6"/>
          <p:cNvSpPr/>
          <p:nvPr/>
        </p:nvSpPr>
        <p:spPr>
          <a:xfrm>
            <a:off x="2443275" y="407357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6"/>
          <p:cNvSpPr/>
          <p:nvPr/>
        </p:nvSpPr>
        <p:spPr>
          <a:xfrm>
            <a:off x="1096025" y="38985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0" name="Google Shape;710;p56"/>
          <p:cNvCxnSpPr>
            <a:stCxn id="709" idx="3"/>
            <a:endCxn id="705" idx="1"/>
          </p:cNvCxnSpPr>
          <p:nvPr/>
        </p:nvCxnSpPr>
        <p:spPr>
          <a:xfrm flipH="1" rot="10800000">
            <a:off x="1369925" y="3505100"/>
            <a:ext cx="5001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56"/>
          <p:cNvCxnSpPr>
            <a:endCxn id="708" idx="1"/>
          </p:cNvCxnSpPr>
          <p:nvPr/>
        </p:nvCxnSpPr>
        <p:spPr>
          <a:xfrm>
            <a:off x="1369875" y="4035625"/>
            <a:ext cx="1073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56"/>
          <p:cNvCxnSpPr>
            <a:stCxn id="705" idx="2"/>
            <a:endCxn id="708" idx="1"/>
          </p:cNvCxnSpPr>
          <p:nvPr/>
        </p:nvCxnSpPr>
        <p:spPr>
          <a:xfrm>
            <a:off x="2007000" y="3641925"/>
            <a:ext cx="4362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56"/>
          <p:cNvCxnSpPr>
            <a:endCxn id="706" idx="1"/>
          </p:cNvCxnSpPr>
          <p:nvPr/>
        </p:nvCxnSpPr>
        <p:spPr>
          <a:xfrm flipH="1" rot="10800000">
            <a:off x="2144025" y="3231075"/>
            <a:ext cx="772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56"/>
          <p:cNvCxnSpPr>
            <a:endCxn id="708" idx="3"/>
          </p:cNvCxnSpPr>
          <p:nvPr/>
        </p:nvCxnSpPr>
        <p:spPr>
          <a:xfrm flipH="1">
            <a:off x="2717175" y="3368125"/>
            <a:ext cx="336000" cy="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6"/>
          <p:cNvCxnSpPr>
            <a:stCxn id="706" idx="3"/>
            <a:endCxn id="707" idx="1"/>
          </p:cNvCxnSpPr>
          <p:nvPr/>
        </p:nvCxnSpPr>
        <p:spPr>
          <a:xfrm>
            <a:off x="3190125" y="3231075"/>
            <a:ext cx="5145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56"/>
          <p:cNvCxnSpPr>
            <a:stCxn id="708" idx="3"/>
            <a:endCxn id="707" idx="1"/>
          </p:cNvCxnSpPr>
          <p:nvPr/>
        </p:nvCxnSpPr>
        <p:spPr>
          <a:xfrm flipH="1" rot="10800000">
            <a:off x="2717175" y="3761725"/>
            <a:ext cx="987300" cy="4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56"/>
          <p:cNvSpPr/>
          <p:nvPr/>
        </p:nvSpPr>
        <p:spPr>
          <a:xfrm>
            <a:off x="6608575" y="3067300"/>
            <a:ext cx="3006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</a:t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55446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</a:t>
            </a:r>
            <a:endParaRPr/>
          </a:p>
        </p:txBody>
      </p:sp>
      <p:sp>
        <p:nvSpPr>
          <p:cNvPr id="719" name="Google Shape;719;p56"/>
          <p:cNvSpPr/>
          <p:nvPr/>
        </p:nvSpPr>
        <p:spPr>
          <a:xfrm>
            <a:off x="5362103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</a:t>
            </a:r>
            <a:endParaRPr/>
          </a:p>
        </p:txBody>
      </p:sp>
      <p:sp>
        <p:nvSpPr>
          <p:cNvPr id="720" name="Google Shape;720;p56"/>
          <p:cNvSpPr/>
          <p:nvPr/>
        </p:nvSpPr>
        <p:spPr>
          <a:xfrm>
            <a:off x="5963376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</a:t>
            </a:r>
            <a:endParaRPr/>
          </a:p>
        </p:txBody>
      </p:sp>
      <p:cxnSp>
        <p:nvCxnSpPr>
          <p:cNvPr id="721" name="Google Shape;721;p56"/>
          <p:cNvCxnSpPr>
            <a:stCxn id="718" idx="0"/>
            <a:endCxn id="717" idx="2"/>
          </p:cNvCxnSpPr>
          <p:nvPr/>
        </p:nvCxnSpPr>
        <p:spPr>
          <a:xfrm rot="-5400000">
            <a:off x="6168525" y="2914575"/>
            <a:ext cx="163800" cy="101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56"/>
          <p:cNvCxnSpPr>
            <a:stCxn id="723" idx="0"/>
            <a:endCxn id="717" idx="2"/>
          </p:cNvCxnSpPr>
          <p:nvPr/>
        </p:nvCxnSpPr>
        <p:spPr>
          <a:xfrm rot="-5400000">
            <a:off x="6427950" y="3173925"/>
            <a:ext cx="163800" cy="498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56"/>
          <p:cNvCxnSpPr>
            <a:stCxn id="725" idx="0"/>
            <a:endCxn id="717" idx="2"/>
          </p:cNvCxnSpPr>
          <p:nvPr/>
        </p:nvCxnSpPr>
        <p:spPr>
          <a:xfrm flipH="1" rot="5400000">
            <a:off x="6700525" y="3399675"/>
            <a:ext cx="163800" cy="46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56"/>
          <p:cNvCxnSpPr>
            <a:stCxn id="727" idx="0"/>
            <a:endCxn id="717" idx="2"/>
          </p:cNvCxnSpPr>
          <p:nvPr/>
        </p:nvCxnSpPr>
        <p:spPr>
          <a:xfrm flipH="1" rot="5400000">
            <a:off x="7041675" y="3058425"/>
            <a:ext cx="163800" cy="729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56"/>
          <p:cNvCxnSpPr>
            <a:stCxn id="719" idx="0"/>
            <a:endCxn id="718" idx="2"/>
          </p:cNvCxnSpPr>
          <p:nvPr/>
        </p:nvCxnSpPr>
        <p:spPr>
          <a:xfrm rot="-5400000">
            <a:off x="5546303" y="3762550"/>
            <a:ext cx="179400" cy="2118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56"/>
          <p:cNvCxnSpPr>
            <a:stCxn id="720" idx="0"/>
            <a:endCxn id="718" idx="2"/>
          </p:cNvCxnSpPr>
          <p:nvPr/>
        </p:nvCxnSpPr>
        <p:spPr>
          <a:xfrm flipH="1" rot="5400000">
            <a:off x="5846976" y="3673750"/>
            <a:ext cx="179400" cy="3894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56"/>
          <p:cNvSpPr/>
          <p:nvPr/>
        </p:nvSpPr>
        <p:spPr>
          <a:xfrm>
            <a:off x="6063450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</a:t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>
            <a:off x="66085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>
            <a:off x="72909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4" name="Google Shape;734;p57"/>
          <p:cNvGraphicFramePr/>
          <p:nvPr/>
        </p:nvGraphicFramePr>
        <p:xfrm>
          <a:off x="460050" y="1144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{11936A0C-3AE2-4E2A-A9A4-E3AF88BD3836}</a:tableStyleId>
              </a:tblPr>
              <a:tblGrid>
                <a:gridCol w="2455275"/>
                <a:gridCol w="3151800"/>
                <a:gridCol w="242287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Login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Compile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Compute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6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you start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 heavy computation</a:t>
                      </a: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you compile code, install packages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Explore the Summit software environment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Edit code, submit jobs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 heavy computation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scheduled jobs run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275"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edit job script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Install python libs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Running Matlab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5" name="Google Shape;73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Node Types</a:t>
            </a:r>
            <a:endParaRPr sz="3000"/>
          </a:p>
        </p:txBody>
      </p:sp>
      <p:sp>
        <p:nvSpPr>
          <p:cNvPr id="736" name="Google Shape;736;p5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37" name="Google Shape;737;p5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Exploring nodes</a:t>
            </a:r>
            <a:endParaRPr/>
          </a:p>
        </p:txBody>
      </p:sp>
      <p:sp>
        <p:nvSpPr>
          <p:cNvPr id="743" name="Google Shape;743;p5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44" name="Google Shape;744;p5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58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155575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000"/>
              <a:t>Once </a:t>
            </a:r>
            <a:r>
              <a:rPr lang="en" sz="2000"/>
              <a:t>logged in: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ssh scompile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To log in to a compile (or head) node.</a:t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  <a:p>
            <a:pPr indent="0" lvl="0" marL="5715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module avail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To check currently available software</a:t>
            </a:r>
            <a:endParaRPr sz="20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 map</a:t>
            </a:r>
            <a:endParaRPr/>
          </a:p>
        </p:txBody>
      </p:sp>
      <p:grpSp>
        <p:nvGrpSpPr>
          <p:cNvPr id="751" name="Google Shape;751;p59"/>
          <p:cNvGrpSpPr/>
          <p:nvPr/>
        </p:nvGrpSpPr>
        <p:grpSpPr>
          <a:xfrm>
            <a:off x="990350" y="473963"/>
            <a:ext cx="7991775" cy="3071938"/>
            <a:chOff x="811950" y="2518313"/>
            <a:chExt cx="7991775" cy="3071938"/>
          </a:xfrm>
        </p:grpSpPr>
        <p:sp>
          <p:nvSpPr>
            <p:cNvPr id="752" name="Google Shape;752;p59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Node</a:t>
              </a:r>
              <a:endParaRPr sz="1800"/>
            </a:p>
          </p:txBody>
        </p:sp>
        <p:cxnSp>
          <p:nvCxnSpPr>
            <p:cNvPr id="753" name="Google Shape;753;p59"/>
            <p:cNvCxnSpPr>
              <a:stCxn id="754" idx="3"/>
              <a:endCxn id="755" idx="1"/>
            </p:cNvCxnSpPr>
            <p:nvPr/>
          </p:nvCxnSpPr>
          <p:spPr>
            <a:xfrm flipH="1" rot="10800000">
              <a:off x="3408975" y="2833600"/>
              <a:ext cx="3142200" cy="12207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6" name="Google Shape;756;p59"/>
            <p:cNvCxnSpPr/>
            <p:nvPr/>
          </p:nvCxnSpPr>
          <p:spPr>
            <a:xfrm>
              <a:off x="3643575" y="4054400"/>
              <a:ext cx="26727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7" name="Google Shape;757;p59"/>
            <p:cNvCxnSpPr>
              <a:stCxn id="752" idx="3"/>
              <a:endCxn id="754" idx="1"/>
            </p:cNvCxnSpPr>
            <p:nvPr/>
          </p:nvCxnSpPr>
          <p:spPr>
            <a:xfrm>
              <a:off x="2140050" y="4054287"/>
              <a:ext cx="6354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5" name="Google Shape;755;p59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6081525" y="4959950"/>
              <a:ext cx="2722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/scratch/summit/&lt;user&gt;</a:t>
              </a:r>
              <a:endParaRPr sz="1800"/>
            </a:p>
          </p:txBody>
        </p:sp>
      </p:grpSp>
      <p:sp>
        <p:nvSpPr>
          <p:cNvPr id="754" name="Google Shape;754;p59"/>
          <p:cNvSpPr/>
          <p:nvPr/>
        </p:nvSpPr>
        <p:spPr>
          <a:xfrm>
            <a:off x="2953775" y="1694800"/>
            <a:ext cx="6336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</a:t>
            </a:r>
            <a:endParaRPr sz="1800"/>
          </a:p>
        </p:txBody>
      </p:sp>
      <p:cxnSp>
        <p:nvCxnSpPr>
          <p:cNvPr id="760" name="Google Shape;760;p59"/>
          <p:cNvCxnSpPr>
            <a:stCxn id="754" idx="3"/>
            <a:endCxn id="758" idx="1"/>
          </p:cNvCxnSpPr>
          <p:nvPr/>
        </p:nvCxnSpPr>
        <p:spPr>
          <a:xfrm>
            <a:off x="3587375" y="2009950"/>
            <a:ext cx="289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62" name="Google Shape;762;p5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3" name="Google Shape;763;p59"/>
          <p:cNvCxnSpPr>
            <a:stCxn id="754" idx="3"/>
          </p:cNvCxnSpPr>
          <p:nvPr/>
        </p:nvCxnSpPr>
        <p:spPr>
          <a:xfrm>
            <a:off x="3587375" y="2009950"/>
            <a:ext cx="3142500" cy="218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4" name="Google Shape;764;p59"/>
          <p:cNvSpPr/>
          <p:nvPr/>
        </p:nvSpPr>
        <p:spPr>
          <a:xfrm>
            <a:off x="6729875" y="3880488"/>
            <a:ext cx="17292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/pl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9" name="Google Shape;769;p60"/>
          <p:cNvGraphicFramePr/>
          <p:nvPr/>
        </p:nvGraphicFramePr>
        <p:xfrm>
          <a:off x="603075" y="1166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{11936A0C-3AE2-4E2A-A9A4-E3AF88BD3836}</a:tableStyleId>
              </a:tblPr>
              <a:tblGrid>
                <a:gridCol w="2386250"/>
                <a:gridCol w="2962825"/>
                <a:gridCol w="2402400"/>
              </a:tblGrid>
              <a:tr h="41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/home (2GB)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/projects (250GB)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Scratch (10TB)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85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E06666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</a:t>
                      </a: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 for sharing files or job output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 for job output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Output from running jobs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Large files/datasets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 for long term storage</a:t>
                      </a:r>
                      <a:endParaRPr sz="1200"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100"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 .bashrc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Shared job scripts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Data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0" name="Google Shape;77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File Structures</a:t>
            </a:r>
            <a:endParaRPr sz="3000"/>
          </a:p>
        </p:txBody>
      </p:sp>
      <p:sp>
        <p:nvSpPr>
          <p:cNvPr id="771" name="Google Shape;771;p6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72" name="Google Shape;772;p6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Exploring the Filesystem</a:t>
            </a:r>
            <a:endParaRPr/>
          </a:p>
        </p:txBody>
      </p:sp>
      <p:sp>
        <p:nvSpPr>
          <p:cNvPr id="778" name="Google Shape;778;p6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79" name="Google Shape;779;p6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p61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Once logged in: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cd  /home/&lt;user&gt;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	cd  /projects/&lt;user&gt;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	cd  /scratch/summit/&lt;user&gt;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000"/>
              <a:t>To navigate to your different directories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Research Computing</a:t>
            </a:r>
            <a:endParaRPr/>
          </a:p>
        </p:txBody>
      </p:sp>
      <p:sp>
        <p:nvSpPr>
          <p:cNvPr id="786" name="Google Shape;78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have logged on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have explored nodes and filesystem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But how do we actually </a:t>
            </a:r>
            <a:r>
              <a:rPr i="1" lang="en"/>
              <a:t>use</a:t>
            </a:r>
            <a:r>
              <a:rPr lang="en"/>
              <a:t> the computing resources?</a:t>
            </a:r>
            <a:endParaRPr/>
          </a:p>
        </p:txBody>
      </p:sp>
      <p:sp>
        <p:nvSpPr>
          <p:cNvPr id="787" name="Google Shape;787;p6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88" name="Google Shape;788;p6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3"/>
          <p:cNvSpPr txBox="1"/>
          <p:nvPr>
            <p:ph type="title"/>
          </p:nvPr>
        </p:nvSpPr>
        <p:spPr>
          <a:xfrm>
            <a:off x="2765825" y="2285400"/>
            <a:ext cx="33624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Running a Job</a:t>
            </a:r>
            <a:r>
              <a:rPr b="1" lang="en" sz="3020"/>
              <a:t> </a:t>
            </a:r>
            <a:endParaRPr b="1" sz="3020"/>
          </a:p>
        </p:txBody>
      </p:sp>
      <p:sp>
        <p:nvSpPr>
          <p:cNvPr id="794" name="Google Shape;794;p6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795" name="Google Shape;795;p6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CU Research Computing provides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406700" y="1369225"/>
            <a:ext cx="3889200" cy="136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Large-scale, beyond-the-desktop computing resources for the University of Colorado and more!</a:t>
            </a:r>
            <a:endParaRPr b="1" sz="18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325" y="1268050"/>
            <a:ext cx="3600126" cy="28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25" y="2834775"/>
            <a:ext cx="1032069" cy="9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400" y="2569734"/>
            <a:ext cx="1988249" cy="8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3775" y="3636875"/>
            <a:ext cx="2018875" cy="7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The </a:t>
            </a:r>
            <a:r>
              <a:rPr b="1" lang="en" sz="3000"/>
              <a:t>fundamental “job”</a:t>
            </a:r>
            <a:r>
              <a:rPr b="1" lang="en" sz="3000"/>
              <a:t> </a:t>
            </a:r>
            <a:endParaRPr b="1" sz="3000"/>
          </a:p>
        </p:txBody>
      </p:sp>
      <p:sp>
        <p:nvSpPr>
          <p:cNvPr id="801" name="Google Shape;80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is a “</a:t>
            </a:r>
            <a:r>
              <a:rPr b="1" i="1" lang="en" sz="2000">
                <a:solidFill>
                  <a:schemeClr val="dk1"/>
                </a:solidFill>
              </a:rPr>
              <a:t>job</a:t>
            </a:r>
            <a:r>
              <a:rPr lang="en" sz="2000">
                <a:solidFill>
                  <a:schemeClr val="dk1"/>
                </a:solidFill>
              </a:rPr>
              <a:t>”?</a:t>
            </a:r>
            <a:endParaRPr sz="2000">
              <a:solidFill>
                <a:schemeClr val="dk1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W</a:t>
            </a:r>
            <a:r>
              <a:rPr lang="en" sz="1800">
                <a:solidFill>
                  <a:schemeClr val="dk1"/>
                </a:solidFill>
              </a:rPr>
              <a:t>ork for the cluster to perform 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Batch jobs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Submit job script which will be executed when resources are available</a:t>
            </a:r>
            <a:endParaRPr>
              <a:solidFill>
                <a:schemeClr val="dk1"/>
              </a:solidFill>
            </a:endParaRPr>
          </a:p>
          <a:p>
            <a:pPr indent="-1778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Create script containing information about the job</a:t>
            </a:r>
            <a:endParaRPr sz="1800">
              <a:solidFill>
                <a:schemeClr val="dk1"/>
              </a:solidFill>
            </a:endParaRPr>
          </a:p>
          <a:p>
            <a:pPr indent="-1778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Submit the job file to a queue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Interactive jobs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Work interactively at the command line of a compute node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02" name="Google Shape;802;p6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03" name="Google Shape;803;p6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00" y="2260348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5"/>
          <p:cNvSpPr/>
          <p:nvPr/>
        </p:nvSpPr>
        <p:spPr>
          <a:xfrm>
            <a:off x="3822075" y="263671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810" name="Google Shape;810;p65"/>
          <p:cNvSpPr/>
          <p:nvPr/>
        </p:nvSpPr>
        <p:spPr>
          <a:xfrm>
            <a:off x="6687175" y="36909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811" name="Google Shape;811;p65"/>
          <p:cNvSpPr/>
          <p:nvPr/>
        </p:nvSpPr>
        <p:spPr>
          <a:xfrm>
            <a:off x="6687175" y="16300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812" name="Google Shape;812;p65"/>
          <p:cNvCxnSpPr/>
          <p:nvPr/>
        </p:nvCxnSpPr>
        <p:spPr>
          <a:xfrm>
            <a:off x="2268700" y="2825900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65"/>
          <p:cNvCxnSpPr/>
          <p:nvPr/>
        </p:nvCxnSpPr>
        <p:spPr>
          <a:xfrm rot="10800000">
            <a:off x="2276350" y="3208050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65"/>
          <p:cNvCxnSpPr/>
          <p:nvPr/>
        </p:nvCxnSpPr>
        <p:spPr>
          <a:xfrm flipH="1" rot="10800000">
            <a:off x="5394625" y="2054050"/>
            <a:ext cx="10701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65"/>
          <p:cNvCxnSpPr/>
          <p:nvPr/>
        </p:nvCxnSpPr>
        <p:spPr>
          <a:xfrm>
            <a:off x="5371700" y="3376175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65"/>
          <p:cNvCxnSpPr/>
          <p:nvPr/>
        </p:nvCxnSpPr>
        <p:spPr>
          <a:xfrm>
            <a:off x="7305300" y="2436125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65"/>
          <p:cNvSpPr txBox="1"/>
          <p:nvPr/>
        </p:nvSpPr>
        <p:spPr>
          <a:xfrm>
            <a:off x="2289550" y="22704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818" name="Google Shape;818;p65"/>
          <p:cNvSpPr txBox="1"/>
          <p:nvPr/>
        </p:nvSpPr>
        <p:spPr>
          <a:xfrm>
            <a:off x="2333650" y="34168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  <p:sp>
        <p:nvSpPr>
          <p:cNvPr id="819" name="Google Shape;819;p65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Job Scheduling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25" y="3948624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900" y="4062824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50" y="1633649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00" y="1572549"/>
            <a:ext cx="481500" cy="4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00" y="2260348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/>
          <p:nvPr/>
        </p:nvSpPr>
        <p:spPr>
          <a:xfrm>
            <a:off x="3822075" y="263671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SLURM</a:t>
            </a:r>
            <a:endParaRPr/>
          </a:p>
        </p:txBody>
      </p:sp>
      <p:sp>
        <p:nvSpPr>
          <p:cNvPr id="830" name="Google Shape;830;p66"/>
          <p:cNvSpPr/>
          <p:nvPr/>
        </p:nvSpPr>
        <p:spPr>
          <a:xfrm>
            <a:off x="6687175" y="36909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831" name="Google Shape;831;p66"/>
          <p:cNvSpPr/>
          <p:nvPr/>
        </p:nvSpPr>
        <p:spPr>
          <a:xfrm>
            <a:off x="6687175" y="16300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832" name="Google Shape;832;p66"/>
          <p:cNvCxnSpPr/>
          <p:nvPr/>
        </p:nvCxnSpPr>
        <p:spPr>
          <a:xfrm>
            <a:off x="2268700" y="2825900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66"/>
          <p:cNvCxnSpPr/>
          <p:nvPr/>
        </p:nvCxnSpPr>
        <p:spPr>
          <a:xfrm rot="10800000">
            <a:off x="2276350" y="3208050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66"/>
          <p:cNvCxnSpPr/>
          <p:nvPr/>
        </p:nvCxnSpPr>
        <p:spPr>
          <a:xfrm flipH="1" rot="10800000">
            <a:off x="5394625" y="2054050"/>
            <a:ext cx="10701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66"/>
          <p:cNvCxnSpPr/>
          <p:nvPr/>
        </p:nvCxnSpPr>
        <p:spPr>
          <a:xfrm>
            <a:off x="5371700" y="3376175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66"/>
          <p:cNvCxnSpPr/>
          <p:nvPr/>
        </p:nvCxnSpPr>
        <p:spPr>
          <a:xfrm>
            <a:off x="7305300" y="2436125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66"/>
          <p:cNvSpPr txBox="1"/>
          <p:nvPr/>
        </p:nvSpPr>
        <p:spPr>
          <a:xfrm>
            <a:off x="2289550" y="22704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838" name="Google Shape;838;p66"/>
          <p:cNvSpPr txBox="1"/>
          <p:nvPr/>
        </p:nvSpPr>
        <p:spPr>
          <a:xfrm>
            <a:off x="2333650" y="34168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Job Scheduling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25" y="3948624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900" y="4062824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50" y="1633649"/>
            <a:ext cx="481500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00" y="1572549"/>
            <a:ext cx="481500" cy="4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</a:t>
            </a:r>
            <a:r>
              <a:rPr lang="en"/>
              <a:t>job</a:t>
            </a:r>
            <a:endParaRPr/>
          </a:p>
        </p:txBody>
      </p:sp>
      <p:sp>
        <p:nvSpPr>
          <p:cNvPr id="849" name="Google Shape;849;p67"/>
          <p:cNvSpPr txBox="1"/>
          <p:nvPr>
            <p:ph idx="1" type="body"/>
          </p:nvPr>
        </p:nvSpPr>
        <p:spPr>
          <a:xfrm>
            <a:off x="311700" y="1609675"/>
            <a:ext cx="3517500" cy="2667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Where to write it?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2100"/>
              <a:buChar char="•"/>
            </a:pPr>
            <a:r>
              <a:rPr lang="en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2100"/>
              <a:buChar char="•"/>
            </a:pPr>
            <a:r>
              <a:rPr lang="en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50" name="Google Shape;850;p6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51" name="Google Shape;851;p6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2" name="Google Shape;852;p67"/>
          <p:cNvCxnSpPr>
            <a:endCxn id="853" idx="1"/>
          </p:cNvCxnSpPr>
          <p:nvPr/>
        </p:nvCxnSpPr>
        <p:spPr>
          <a:xfrm>
            <a:off x="3605075" y="2486113"/>
            <a:ext cx="289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4" name="Google Shape;854;p67"/>
          <p:cNvGrpSpPr/>
          <p:nvPr/>
        </p:nvGrpSpPr>
        <p:grpSpPr>
          <a:xfrm>
            <a:off x="3604975" y="950150"/>
            <a:ext cx="4878300" cy="3071925"/>
            <a:chOff x="3408875" y="2518313"/>
            <a:chExt cx="4878300" cy="3071925"/>
          </a:xfrm>
        </p:grpSpPr>
        <p:cxnSp>
          <p:nvCxnSpPr>
            <p:cNvPr id="855" name="Google Shape;855;p67"/>
            <p:cNvCxnSpPr>
              <a:endCxn id="856" idx="1"/>
            </p:cNvCxnSpPr>
            <p:nvPr/>
          </p:nvCxnSpPr>
          <p:spPr>
            <a:xfrm flipH="1" rot="10800000">
              <a:off x="3409075" y="2833463"/>
              <a:ext cx="31422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67"/>
            <p:cNvCxnSpPr>
              <a:endCxn id="858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6" name="Google Shape;856;p67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  <p:sp>
          <p:nvSpPr>
            <p:cNvPr id="858" name="Google Shape;858;p67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Scratch space</a:t>
              </a:r>
              <a:endParaRPr sz="18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Script: 3 main parts</a:t>
            </a:r>
            <a:endParaRPr/>
          </a:p>
        </p:txBody>
      </p:sp>
      <p:sp>
        <p:nvSpPr>
          <p:cNvPr id="864" name="Google Shape;864;p68"/>
          <p:cNvSpPr txBox="1"/>
          <p:nvPr>
            <p:ph idx="1" type="body"/>
          </p:nvPr>
        </p:nvSpPr>
        <p:spPr>
          <a:xfrm>
            <a:off x="311700" y="1152475"/>
            <a:ext cx="51867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Directives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</a:t>
            </a:r>
            <a:r>
              <a:rPr lang="en"/>
              <a:t>pecify resource requirements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Software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Because </a:t>
            </a:r>
            <a:r>
              <a:rPr lang="en"/>
              <a:t>jobs run on a different node than from where you submitted…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…software that is needed </a:t>
            </a:r>
            <a:r>
              <a:rPr lang="en"/>
              <a:t>must be loaded via the job script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User scripting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the actual user scripting that will execute when the job runs</a:t>
            </a:r>
            <a:endParaRPr/>
          </a:p>
        </p:txBody>
      </p:sp>
      <p:sp>
        <p:nvSpPr>
          <p:cNvPr id="865" name="Google Shape;865;p6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66" name="Google Shape;866;p6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7" name="Google Shape;867;p68"/>
          <p:cNvSpPr txBox="1"/>
          <p:nvPr/>
        </p:nvSpPr>
        <p:spPr>
          <a:xfrm>
            <a:off x="5634800" y="1509750"/>
            <a:ext cx="3291000" cy="21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#!/bin/bash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Directives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#SBATCH --&lt;resource&gt;=&lt;amount&gt;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Software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purge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User Scripting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9"/>
          <p:cNvSpPr txBox="1"/>
          <p:nvPr>
            <p:ph type="title"/>
          </p:nvPr>
        </p:nvSpPr>
        <p:spPr>
          <a:xfrm>
            <a:off x="311700" y="445025"/>
            <a:ext cx="41628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Directive Options </a:t>
            </a:r>
            <a:endParaRPr/>
          </a:p>
        </p:txBody>
      </p:sp>
      <p:sp>
        <p:nvSpPr>
          <p:cNvPr id="873" name="Google Shape;873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 lnSpcReduction="20000"/>
          </a:bodyPr>
          <a:lstStyle/>
          <a:p>
            <a:pPr indent="0" lvl="0" marL="11427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#SBATCH &lt;options&gt;     sbatch &lt;options&gt;</a:t>
            </a:r>
            <a:endParaRPr sz="2800"/>
          </a:p>
          <a:p>
            <a:pPr indent="0" lvl="0" marL="114277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Allocation: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--account=&lt;account_no&gt;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Partition: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Sending emails: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Output file: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Number of nodes: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Number of tasks:   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--ntasks=&lt;processes&gt;</a:t>
            </a:r>
            <a:endParaRPr sz="2900">
              <a:latin typeface="Courier"/>
              <a:ea typeface="Courier"/>
              <a:cs typeface="Courier"/>
              <a:sym typeface="Courier"/>
            </a:endParaRPr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Quality of service: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--qos=&lt;qos&gt;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Reservation: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Wall time: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Job Name: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2900">
              <a:latin typeface="Courier"/>
              <a:ea typeface="Courier"/>
              <a:cs typeface="Courier"/>
              <a:sym typeface="Courier"/>
            </a:endParaRPr>
          </a:p>
          <a:p>
            <a:pPr indent="-148272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6692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FYI:  You do NOT actually type &lt;&gt; above – this designates something specific you as a user must enter about your job</a:t>
            </a:r>
            <a:endParaRPr/>
          </a:p>
        </p:txBody>
      </p:sp>
      <p:sp>
        <p:nvSpPr>
          <p:cNvPr id="874" name="Google Shape;874;p6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75" name="Google Shape;875;p6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69"/>
          <p:cNvSpPr txBox="1"/>
          <p:nvPr/>
        </p:nvSpPr>
        <p:spPr>
          <a:xfrm>
            <a:off x="4474504" y="538583"/>
            <a:ext cx="43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http://slurm.schedmd.com/sbatch.html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</a:t>
            </a:r>
            <a:r>
              <a:rPr lang="en" sz="3020"/>
              <a:t>: Hostname</a:t>
            </a:r>
            <a:endParaRPr sz="3020"/>
          </a:p>
        </p:txBody>
      </p:sp>
      <p:sp>
        <p:nvSpPr>
          <p:cNvPr id="882" name="Google Shape;88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55000"/>
          </a:bodyPr>
          <a:lstStyle/>
          <a:p>
            <a:pPr indent="-161925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Submit a slurm job with the following instructions:</a:t>
            </a:r>
            <a:endParaRPr sz="2800">
              <a:solidFill>
                <a:schemeClr val="dk1"/>
              </a:solidFill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154"/>
              <a:t>The job will be submitted from a bash script named hostname_summit.sh</a:t>
            </a:r>
            <a:endParaRPr sz="3154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3154">
                <a:solidFill>
                  <a:schemeClr val="dk1"/>
                </a:solidFill>
              </a:rPr>
              <a:t>The job will run on 1 node</a:t>
            </a:r>
            <a:endParaRPr b="1" sz="3154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3154">
                <a:solidFill>
                  <a:schemeClr val="dk1"/>
                </a:solidFill>
              </a:rPr>
              <a:t>We will request 1 minute wall time</a:t>
            </a:r>
            <a:endParaRPr b="1" sz="3154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3154">
                <a:solidFill>
                  <a:schemeClr val="dk1"/>
                </a:solidFill>
              </a:rPr>
              <a:t>Run on the shas-testing partition</a:t>
            </a:r>
            <a:endParaRPr b="1" sz="3154">
              <a:solidFill>
                <a:schemeClr val="dk1"/>
              </a:solidFill>
            </a:endParaRPr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3154"/>
              <a:t>Output should contain job id</a:t>
            </a:r>
            <a:endParaRPr b="1" sz="3154"/>
          </a:p>
          <a:p>
            <a:pPr indent="-3387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154"/>
              <a:t>The job should run the Unix “hostname” command</a:t>
            </a:r>
            <a:endParaRPr sz="3154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7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84" name="Google Shape;884;p7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Job: Hostname</a:t>
            </a:r>
            <a:endParaRPr sz="3020"/>
          </a:p>
        </p:txBody>
      </p:sp>
      <p:sp>
        <p:nvSpPr>
          <p:cNvPr id="890" name="Google Shape;89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2892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155"/>
              <a:buChar char="•"/>
            </a:pPr>
            <a:r>
              <a:rPr lang="en" sz="2800"/>
              <a:t>Set up job </a:t>
            </a:r>
            <a:r>
              <a:rPr lang="en" sz="2800"/>
              <a:t>boilerplate</a:t>
            </a:r>
            <a:r>
              <a:rPr lang="en" sz="2800"/>
              <a:t> (nano or vim):</a:t>
            </a:r>
            <a:endParaRPr sz="2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7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892" name="Google Shape;892;p7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71"/>
          <p:cNvSpPr txBox="1"/>
          <p:nvPr/>
        </p:nvSpPr>
        <p:spPr>
          <a:xfrm>
            <a:off x="1149600" y="2074075"/>
            <a:ext cx="3291000" cy="21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#!/bin/bash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Directives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#SBATCH --&lt;resource&gt;=&lt;amount&gt;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Software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purge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## User Scripting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Job: Hostname</a:t>
            </a:r>
            <a:endParaRPr sz="3020"/>
          </a:p>
        </p:txBody>
      </p:sp>
      <p:sp>
        <p:nvSpPr>
          <p:cNvPr id="899" name="Google Shape;899;p7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2892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155"/>
              <a:buChar char="•"/>
            </a:pPr>
            <a:r>
              <a:rPr lang="en" sz="2800"/>
              <a:t>Directives</a:t>
            </a:r>
            <a:r>
              <a:rPr lang="en" sz="2800"/>
              <a:t>:</a:t>
            </a:r>
            <a:endParaRPr sz="2800"/>
          </a:p>
          <a:p>
            <a:pPr indent="-332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7"/>
              <a:buChar char="•"/>
            </a:pPr>
            <a:r>
              <a:rPr lang="en" sz="1637"/>
              <a:t>1 node</a:t>
            </a:r>
            <a:endParaRPr sz="1637"/>
          </a:p>
          <a:p>
            <a:pPr indent="-332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7"/>
              <a:buChar char="•"/>
            </a:pPr>
            <a:r>
              <a:rPr lang="en" sz="1637"/>
              <a:t>1 minute wall time</a:t>
            </a:r>
            <a:endParaRPr sz="1637"/>
          </a:p>
          <a:p>
            <a:pPr indent="-332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7"/>
              <a:buChar char="•"/>
            </a:pPr>
            <a:r>
              <a:rPr lang="en" sz="1637"/>
              <a:t>“shas-testing” partition</a:t>
            </a:r>
            <a:endParaRPr sz="1637"/>
          </a:p>
          <a:p>
            <a:pPr indent="-332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37"/>
              <a:buChar char="•"/>
            </a:pPr>
            <a:r>
              <a:rPr lang="en" sz="1637"/>
              <a:t>Output should contain job id</a:t>
            </a:r>
            <a:endParaRPr sz="1282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7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01" name="Google Shape;901;p7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2" name="Google Shape;902;p72"/>
          <p:cNvSpPr txBox="1"/>
          <p:nvPr>
            <p:ph idx="1" type="body"/>
          </p:nvPr>
        </p:nvSpPr>
        <p:spPr>
          <a:xfrm>
            <a:off x="4138575" y="1294475"/>
            <a:ext cx="4845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-31591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5500"/>
              <a:t>Number of nodes: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-31591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5500"/>
              <a:t>Wall time:		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-31591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5500"/>
              <a:t>Partition: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  <a:p>
            <a:pPr indent="-31591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5500"/>
              <a:t>Output file:	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--output=&lt;file name&gt; 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00">
                <a:latin typeface="Courier"/>
                <a:ea typeface="Courier"/>
                <a:cs typeface="Courier"/>
                <a:sym typeface="Courier"/>
              </a:rPr>
              <a:t>(%j gives you job id)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82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Job: Hostname</a:t>
            </a:r>
            <a:endParaRPr sz="3020"/>
          </a:p>
        </p:txBody>
      </p:sp>
      <p:sp>
        <p:nvSpPr>
          <p:cNvPr id="908" name="Google Shape;90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Software: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Do we need any software? (modules)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User script: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What command do we want to run?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10" name="Google Shape;910;p7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0"/>
          <p:cNvGrpSpPr/>
          <p:nvPr/>
        </p:nvGrpSpPr>
        <p:grpSpPr>
          <a:xfrm>
            <a:off x="2195600" y="1201025"/>
            <a:ext cx="6658875" cy="3637676"/>
            <a:chOff x="1738400" y="1201025"/>
            <a:chExt cx="6658875" cy="3637676"/>
          </a:xfrm>
        </p:grpSpPr>
        <p:sp>
          <p:nvSpPr>
            <p:cNvPr id="140" name="Google Shape;140;p20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fmla="val -63095" name="adj1"/>
                <a:gd fmla="val 22408" name="adj2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" name="Google Shape;14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Resources include: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628650" y="1445425"/>
            <a:ext cx="4216500" cy="429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High Performance Computing</a:t>
            </a:r>
            <a:endParaRPr b="1" sz="1865"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7771275" y="2248573"/>
            <a:ext cx="928300" cy="783400"/>
            <a:chOff x="7314075" y="2248573"/>
            <a:chExt cx="928300" cy="783400"/>
          </a:xfrm>
        </p:grpSpPr>
        <p:sp>
          <p:nvSpPr>
            <p:cNvPr id="145" name="Google Shape;145;p20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chemeClr val="lt2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chemeClr val="lt2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chemeClr val="lt2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20"/>
          <p:cNvGrpSpPr/>
          <p:nvPr/>
        </p:nvGrpSpPr>
        <p:grpSpPr>
          <a:xfrm>
            <a:off x="4516200" y="2204274"/>
            <a:ext cx="1804951" cy="994103"/>
            <a:chOff x="4059000" y="2204274"/>
            <a:chExt cx="1804951" cy="994103"/>
          </a:xfrm>
        </p:grpSpPr>
        <p:sp>
          <p:nvSpPr>
            <p:cNvPr id="149" name="Google Shape;149;p20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" name="Google Shape;154;p20"/>
            <p:cNvCxnSpPr>
              <a:stCxn id="153" idx="3"/>
              <a:endCxn id="149" idx="1"/>
            </p:cNvCxnSpPr>
            <p:nvPr/>
          </p:nvCxnSpPr>
          <p:spPr>
            <a:xfrm flipH="1" rot="10800000">
              <a:off x="4276200" y="2530064"/>
              <a:ext cx="164400" cy="4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20"/>
            <p:cNvCxnSpPr>
              <a:stCxn id="153" idx="3"/>
              <a:endCxn id="152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20"/>
            <p:cNvCxnSpPr>
              <a:stCxn id="149" idx="2"/>
              <a:endCxn id="152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0"/>
            <p:cNvCxnSpPr>
              <a:endCxn id="150" idx="1"/>
            </p:cNvCxnSpPr>
            <p:nvPr/>
          </p:nvCxnSpPr>
          <p:spPr>
            <a:xfrm flipH="1" rot="10800000">
              <a:off x="4657757" y="2312874"/>
              <a:ext cx="612600" cy="217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20"/>
            <p:cNvCxnSpPr>
              <a:endCxn id="152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20"/>
            <p:cNvCxnSpPr>
              <a:stCxn id="150" idx="3"/>
              <a:endCxn id="151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0"/>
            <p:cNvCxnSpPr>
              <a:stCxn id="152" idx="3"/>
              <a:endCxn id="151" idx="1"/>
            </p:cNvCxnSpPr>
            <p:nvPr/>
          </p:nvCxnSpPr>
          <p:spPr>
            <a:xfrm flipH="1" rot="10800000">
              <a:off x="5112413" y="2755577"/>
              <a:ext cx="534300" cy="334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20"/>
          <p:cNvSpPr/>
          <p:nvPr/>
        </p:nvSpPr>
        <p:spPr>
          <a:xfrm>
            <a:off x="6575513" y="2530075"/>
            <a:ext cx="941400" cy="33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0"/>
          <p:cNvGrpSpPr/>
          <p:nvPr/>
        </p:nvGrpSpPr>
        <p:grpSpPr>
          <a:xfrm>
            <a:off x="5609130" y="1299460"/>
            <a:ext cx="2655178" cy="2681525"/>
            <a:chOff x="5151930" y="1299460"/>
            <a:chExt cx="2655178" cy="2681525"/>
          </a:xfrm>
        </p:grpSpPr>
        <p:pic>
          <p:nvPicPr>
            <p:cNvPr id="163" name="Google Shape;16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628650" y="1770000"/>
            <a:ext cx="4216500" cy="33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Storage of Research Data</a:t>
            </a:r>
            <a:endParaRPr b="1" sz="1865"/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628650" y="2104200"/>
            <a:ext cx="4216500" cy="38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High-Speed Data Transfer</a:t>
            </a:r>
            <a:endParaRPr b="1" sz="1865"/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628650" y="2411700"/>
            <a:ext cx="4216500" cy="33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Data Sharing</a:t>
            </a:r>
            <a:endParaRPr b="1" sz="1865"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628650" y="3053400"/>
            <a:ext cx="4216500" cy="33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Training &amp; Education</a:t>
            </a:r>
            <a:endParaRPr b="1" sz="1865"/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628650" y="2717675"/>
            <a:ext cx="4216500" cy="33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Cloud Computing</a:t>
            </a:r>
            <a:endParaRPr b="1" sz="1865"/>
          </a:p>
        </p:txBody>
      </p:sp>
      <p:sp>
        <p:nvSpPr>
          <p:cNvPr id="171" name="Google Shape;171;p20"/>
          <p:cNvSpPr/>
          <p:nvPr/>
        </p:nvSpPr>
        <p:spPr>
          <a:xfrm>
            <a:off x="6472575" y="3387600"/>
            <a:ext cx="838728" cy="606636"/>
          </a:xfrm>
          <a:prstGeom prst="cloud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Demo: Writing Hostname</a:t>
            </a:r>
            <a:endParaRPr sz="3020"/>
          </a:p>
        </p:txBody>
      </p:sp>
      <p:sp>
        <p:nvSpPr>
          <p:cNvPr id="916" name="Google Shape;91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7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18" name="Google Shape;918;p7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Demo: Writing Hostname</a:t>
            </a:r>
            <a:endParaRPr sz="3020"/>
          </a:p>
        </p:txBody>
      </p:sp>
      <p:sp>
        <p:nvSpPr>
          <p:cNvPr id="924" name="Google Shape;924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15237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--nodes=1                      # Number of requested nodes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--time=0:01:00                 # Max wall time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--partition=shas-testing       # Specify Summit haswell nodes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--output=hostname_%j.out       # Rename standard output file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 purge all existing modules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module purge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endParaRPr sz="2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7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26" name="Google Shape;926;p7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Submitting a Job</a:t>
            </a:r>
            <a:endParaRPr sz="3020"/>
          </a:p>
        </p:txBody>
      </p:sp>
      <p:sp>
        <p:nvSpPr>
          <p:cNvPr id="932" name="Google Shape;93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Load up the slurm module (default)</a:t>
            </a:r>
            <a:endParaRPr sz="2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module load slurm/summit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Submit the job:</a:t>
            </a:r>
            <a:endParaRPr sz="2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sbatch &lt;script name&gt;.sh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Check output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34" name="Google Shape;934;p7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Review: Learning Goals</a:t>
            </a:r>
            <a:endParaRPr/>
          </a:p>
        </p:txBody>
      </p:sp>
      <p:sp>
        <p:nvSpPr>
          <p:cNvPr id="940" name="Google Shape;940;p7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941" name="Google Shape;941;p7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2" name="Google Shape;942;p77"/>
          <p:cNvSpPr txBox="1"/>
          <p:nvPr>
            <p:ph idx="1" type="body"/>
          </p:nvPr>
        </p:nvSpPr>
        <p:spPr>
          <a:xfrm>
            <a:off x="628650" y="1369225"/>
            <a:ext cx="5914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Why High Performance Computing (HPC)?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Understand Basic Resources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Get an account &amp; log in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Navigate the RC system</a:t>
            </a:r>
            <a:endParaRPr b="1" sz="1800">
              <a:highlight>
                <a:srgbClr val="F4CCCC"/>
              </a:highlight>
            </a:endParaRPr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Run a job</a:t>
            </a:r>
            <a:endParaRPr b="1" sz="1800"/>
          </a:p>
          <a:p>
            <a:pPr indent="-2032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Help!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Help! I’m stuck, where do I go?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8"/>
          <p:cNvSpPr txBox="1"/>
          <p:nvPr/>
        </p:nvSpPr>
        <p:spPr>
          <a:xfrm>
            <a:off x="776700" y="1432575"/>
            <a:ext cx="7491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100"/>
              <a:buChar char="●"/>
            </a:pPr>
            <a:r>
              <a:rPr b="1" lang="en" sz="2100" u="sng">
                <a:solidFill>
                  <a:srgbClr val="1D1C1D"/>
                </a:solidFill>
              </a:rPr>
              <a:t>Documentation</a:t>
            </a:r>
            <a:r>
              <a:rPr lang="en" sz="2100">
                <a:solidFill>
                  <a:srgbClr val="1D1C1D"/>
                </a:solidFill>
              </a:rPr>
              <a:t>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" sz="2100">
                <a:solidFill>
                  <a:srgbClr val="1D1C1D"/>
                </a:solidFill>
              </a:rPr>
              <a:t> </a:t>
            </a:r>
            <a:endParaRPr sz="21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D1C1D"/>
              </a:solidFill>
            </a:endParaRPr>
          </a:p>
          <a:p>
            <a:pPr indent="-3619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100"/>
              <a:buChar char="●"/>
            </a:pPr>
            <a:r>
              <a:rPr b="1" lang="en" sz="2100" u="sng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" sz="2100">
                <a:solidFill>
                  <a:srgbClr val="1D1C1D"/>
                </a:solidFill>
              </a:rPr>
              <a:t>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" sz="2100">
                <a:solidFill>
                  <a:srgbClr val="1D1C1D"/>
                </a:solidFill>
              </a:rPr>
              <a:t> </a:t>
            </a:r>
            <a:endParaRPr sz="21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D1C1D"/>
              </a:solidFill>
            </a:endParaRPr>
          </a:p>
          <a:p>
            <a:pPr indent="-3619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100"/>
              <a:buChar char="●"/>
            </a:pPr>
            <a:r>
              <a:rPr b="1" lang="en" sz="2100" u="sng">
                <a:solidFill>
                  <a:srgbClr val="1D1C1D"/>
                </a:solidFill>
              </a:rPr>
              <a:t>Helpdesk</a:t>
            </a:r>
            <a:r>
              <a:rPr lang="en" sz="2100">
                <a:solidFill>
                  <a:srgbClr val="1D1C1D"/>
                </a:solidFill>
              </a:rPr>
              <a:t>: </a:t>
            </a:r>
            <a:r>
              <a:rPr lang="en" sz="2100" u="sng">
                <a:solidFill>
                  <a:schemeClr val="hlink"/>
                </a:solidFill>
                <a:hlinkClick r:id="rId5"/>
              </a:rPr>
              <a:t>rc-help@colorado.edu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and feedback</a:t>
            </a:r>
            <a:endParaRPr/>
          </a:p>
        </p:txBody>
      </p:sp>
      <p:sp>
        <p:nvSpPr>
          <p:cNvPr id="959" name="Google Shape;959;p80"/>
          <p:cNvSpPr txBox="1"/>
          <p:nvPr>
            <p:ph idx="1" type="body"/>
          </p:nvPr>
        </p:nvSpPr>
        <p:spPr>
          <a:xfrm>
            <a:off x="333575" y="1147000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5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Primarily known for: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High Performance Computing (HPC)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987" y="1900450"/>
            <a:ext cx="4020024" cy="24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High Performance Computing (HPC)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374" y="2454446"/>
            <a:ext cx="1104175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628650" y="273854"/>
            <a:ext cx="80442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High Performance Computing (HPC)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275" y="2435550"/>
            <a:ext cx="504375" cy="4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000" y="2026525"/>
            <a:ext cx="504375" cy="4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175" y="3176625"/>
            <a:ext cx="504375" cy="4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225" y="2219200"/>
            <a:ext cx="504375" cy="4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525" y="3512050"/>
            <a:ext cx="504375" cy="4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275" y="3197550"/>
            <a:ext cx="504375" cy="48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3"/>
          <p:cNvCxnSpPr>
            <a:stCxn id="192" idx="3"/>
            <a:endCxn id="189" idx="1"/>
          </p:cNvCxnSpPr>
          <p:nvPr/>
        </p:nvCxnSpPr>
        <p:spPr>
          <a:xfrm>
            <a:off x="3536600" y="2459625"/>
            <a:ext cx="2937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3"/>
          <p:cNvCxnSpPr>
            <a:stCxn id="191" idx="3"/>
            <a:endCxn id="189" idx="2"/>
          </p:cNvCxnSpPr>
          <p:nvPr/>
        </p:nvCxnSpPr>
        <p:spPr>
          <a:xfrm flipH="1" rot="10800000">
            <a:off x="3177550" y="2916350"/>
            <a:ext cx="904800" cy="5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3"/>
          <p:cNvCxnSpPr>
            <a:stCxn id="189" idx="3"/>
            <a:endCxn id="190" idx="1"/>
          </p:cNvCxnSpPr>
          <p:nvPr/>
        </p:nvCxnSpPr>
        <p:spPr>
          <a:xfrm flipH="1" rot="10800000">
            <a:off x="4334650" y="2267075"/>
            <a:ext cx="658500" cy="4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3"/>
          <p:cNvCxnSpPr>
            <a:endCxn id="194" idx="1"/>
          </p:cNvCxnSpPr>
          <p:nvPr/>
        </p:nvCxnSpPr>
        <p:spPr>
          <a:xfrm>
            <a:off x="4082575" y="2916275"/>
            <a:ext cx="50970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3"/>
          <p:cNvCxnSpPr>
            <a:endCxn id="193" idx="1"/>
          </p:cNvCxnSpPr>
          <p:nvPr/>
        </p:nvCxnSpPr>
        <p:spPr>
          <a:xfrm>
            <a:off x="5096525" y="3438075"/>
            <a:ext cx="966000" cy="3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3"/>
          <p:cNvCxnSpPr>
            <a:stCxn id="192" idx="2"/>
            <a:endCxn id="191" idx="0"/>
          </p:cNvCxnSpPr>
          <p:nvPr/>
        </p:nvCxnSpPr>
        <p:spPr>
          <a:xfrm flipH="1">
            <a:off x="2925312" y="2700050"/>
            <a:ext cx="359100" cy="4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3"/>
          <p:cNvCxnSpPr>
            <a:endCxn id="190" idx="1"/>
          </p:cNvCxnSpPr>
          <p:nvPr/>
        </p:nvCxnSpPr>
        <p:spPr>
          <a:xfrm flipH="1" rot="10800000">
            <a:off x="3536500" y="2266950"/>
            <a:ext cx="14565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3"/>
          <p:cNvCxnSpPr>
            <a:stCxn id="191" idx="3"/>
            <a:endCxn id="194" idx="1"/>
          </p:cNvCxnSpPr>
          <p:nvPr/>
        </p:nvCxnSpPr>
        <p:spPr>
          <a:xfrm>
            <a:off x="3177550" y="3417050"/>
            <a:ext cx="1414800" cy="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3"/>
          <p:cNvCxnSpPr>
            <a:endCxn id="190" idx="2"/>
          </p:cNvCxnSpPr>
          <p:nvPr/>
        </p:nvCxnSpPr>
        <p:spPr>
          <a:xfrm flipH="1" rot="10800000">
            <a:off x="4844387" y="2507375"/>
            <a:ext cx="400800" cy="6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3"/>
          <p:cNvCxnSpPr>
            <a:stCxn id="189" idx="3"/>
            <a:endCxn id="194" idx="0"/>
          </p:cNvCxnSpPr>
          <p:nvPr/>
        </p:nvCxnSpPr>
        <p:spPr>
          <a:xfrm>
            <a:off x="4334650" y="2675975"/>
            <a:ext cx="50970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3"/>
          <p:cNvCxnSpPr>
            <a:stCxn id="190" idx="2"/>
            <a:endCxn id="193" idx="1"/>
          </p:cNvCxnSpPr>
          <p:nvPr/>
        </p:nvCxnSpPr>
        <p:spPr>
          <a:xfrm>
            <a:off x="5245187" y="2507375"/>
            <a:ext cx="817200" cy="12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18_TemplateRC_wid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